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59" r:id="rId3"/>
    <p:sldId id="266" r:id="rId4"/>
    <p:sldId id="260" r:id="rId5"/>
    <p:sldId id="261" r:id="rId6"/>
    <p:sldId id="309" r:id="rId7"/>
    <p:sldId id="262" r:id="rId8"/>
    <p:sldId id="263" r:id="rId9"/>
    <p:sldId id="271" r:id="rId10"/>
    <p:sldId id="273" r:id="rId11"/>
    <p:sldId id="274" r:id="rId12"/>
    <p:sldId id="275" r:id="rId13"/>
    <p:sldId id="276" r:id="rId14"/>
    <p:sldId id="277" r:id="rId15"/>
    <p:sldId id="278" r:id="rId16"/>
    <p:sldId id="279" r:id="rId17"/>
    <p:sldId id="280" r:id="rId18"/>
    <p:sldId id="281" r:id="rId19"/>
    <p:sldId id="283" r:id="rId20"/>
    <p:sldId id="282" r:id="rId21"/>
    <p:sldId id="284" r:id="rId22"/>
    <p:sldId id="310" r:id="rId23"/>
    <p:sldId id="272" r:id="rId24"/>
    <p:sldId id="285" r:id="rId25"/>
    <p:sldId id="286" r:id="rId26"/>
    <p:sldId id="287" r:id="rId27"/>
    <p:sldId id="288" r:id="rId28"/>
    <p:sldId id="289" r:id="rId29"/>
    <p:sldId id="290" r:id="rId30"/>
    <p:sldId id="291" r:id="rId31"/>
    <p:sldId id="292" r:id="rId32"/>
    <p:sldId id="269" r:id="rId33"/>
    <p:sldId id="305" r:id="rId34"/>
    <p:sldId id="294" r:id="rId35"/>
    <p:sldId id="295" r:id="rId36"/>
    <p:sldId id="296" r:id="rId37"/>
    <p:sldId id="297" r:id="rId38"/>
    <p:sldId id="298" r:id="rId39"/>
    <p:sldId id="299" r:id="rId40"/>
    <p:sldId id="293" r:id="rId41"/>
    <p:sldId id="306" r:id="rId42"/>
    <p:sldId id="307" r:id="rId43"/>
    <p:sldId id="308" r:id="rId44"/>
    <p:sldId id="317" r:id="rId45"/>
    <p:sldId id="315" r:id="rId46"/>
    <p:sldId id="316" r:id="rId47"/>
    <p:sldId id="311" r:id="rId48"/>
    <p:sldId id="313" r:id="rId49"/>
    <p:sldId id="312" r:id="rId50"/>
    <p:sldId id="314" r:id="rId51"/>
    <p:sldId id="300" r:id="rId52"/>
    <p:sldId id="304" r:id="rId53"/>
    <p:sldId id="303" r:id="rId54"/>
    <p:sldId id="302"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4" autoAdjust="0"/>
    <p:restoredTop sz="94660"/>
  </p:normalViewPr>
  <p:slideViewPr>
    <p:cSldViewPr snapToGrid="0">
      <p:cViewPr varScale="1">
        <p:scale>
          <a:sx n="79" d="100"/>
          <a:sy n="79" d="100"/>
        </p:scale>
        <p:origin x="96" y="494"/>
      </p:cViewPr>
      <p:guideLst/>
    </p:cSldViewPr>
  </p:slideViewPr>
  <p:notesTextViewPr>
    <p:cViewPr>
      <p:scale>
        <a:sx n="1" d="1"/>
        <a:sy n="1" d="1"/>
      </p:scale>
      <p:origin x="0" y="0"/>
    </p:cViewPr>
  </p:notesTextViewPr>
  <p:sorterViewPr>
    <p:cViewPr>
      <p:scale>
        <a:sx n="100" d="100"/>
        <a:sy n="100" d="100"/>
      </p:scale>
      <p:origin x="0" y="-827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BEA679-9736-4181-811D-144D1BF13098}" type="datetimeFigureOut">
              <a:rPr lang="en-US" smtClean="0"/>
              <a:t>3/9/2016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FF21A0-4332-4DE5-8FA5-34308E946753}" type="slidenum">
              <a:rPr lang="en-US" smtClean="0"/>
              <a:t>‹#›</a:t>
            </a:fld>
            <a:endParaRPr lang="en-US"/>
          </a:p>
        </p:txBody>
      </p:sp>
    </p:spTree>
    <p:extLst>
      <p:ext uri="{BB962C8B-B14F-4D97-AF65-F5344CB8AC3E}">
        <p14:creationId xmlns:p14="http://schemas.microsoft.com/office/powerpoint/2010/main" val="3771023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4156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7271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684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60278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9736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8575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0066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7410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BD89F0F-30B2-44B0-AED9-9103DB9A44B0}" type="datetimeFigureOut">
              <a:rPr lang="en-US" smtClean="0"/>
              <a:t>3/9/2016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164200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671212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841882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D89F0F-30B2-44B0-AED9-9103DB9A44B0}" type="datetimeFigureOut">
              <a:rPr lang="en-US" smtClean="0"/>
              <a:t>3/9/2016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98013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D89F0F-30B2-44B0-AED9-9103DB9A44B0}" type="datetimeFigureOut">
              <a:rPr lang="en-US" smtClean="0"/>
              <a:t>3/9/2016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518494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BD89F0F-30B2-44B0-AED9-9103DB9A44B0}" type="datetimeFigureOut">
              <a:rPr lang="en-US" smtClean="0"/>
              <a:t>3/9/2016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35352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BD89F0F-30B2-44B0-AED9-9103DB9A44B0}" type="datetimeFigureOut">
              <a:rPr lang="en-US" smtClean="0"/>
              <a:t>3/9/2016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819557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D89F0F-30B2-44B0-AED9-9103DB9A44B0}" type="datetimeFigureOut">
              <a:rPr lang="en-US" smtClean="0"/>
              <a:t>3/9/2016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769710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D89F0F-30B2-44B0-AED9-9103DB9A44B0}" type="datetimeFigureOut">
              <a:rPr lang="en-US" smtClean="0"/>
              <a:t>3/9/2016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4284766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3/9/2016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3924491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BD89F0F-30B2-44B0-AED9-9103DB9A44B0}" type="datetimeFigureOut">
              <a:rPr lang="en-US" smtClean="0"/>
              <a:t>3/9/2016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55D97-A9C4-4ECA-A13D-A9FF618CF0CD}" type="slidenum">
              <a:rPr lang="en-US" smtClean="0"/>
              <a:t>‹#›</a:t>
            </a:fld>
            <a:endParaRPr lang="en-US"/>
          </a:p>
        </p:txBody>
      </p:sp>
    </p:spTree>
    <p:extLst>
      <p:ext uri="{BB962C8B-B14F-4D97-AF65-F5344CB8AC3E}">
        <p14:creationId xmlns:p14="http://schemas.microsoft.com/office/powerpoint/2010/main" val="237405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D89F0F-30B2-44B0-AED9-9103DB9A44B0}" type="datetimeFigureOut">
              <a:rPr lang="en-US" smtClean="0"/>
              <a:t>3/9/2016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E55D97-A9C4-4ECA-A13D-A9FF618CF0CD}" type="slidenum">
              <a:rPr lang="en-US" smtClean="0"/>
              <a:t>‹#›</a:t>
            </a:fld>
            <a:endParaRPr lang="en-US"/>
          </a:p>
        </p:txBody>
      </p:sp>
    </p:spTree>
    <p:extLst>
      <p:ext uri="{BB962C8B-B14F-4D97-AF65-F5344CB8AC3E}">
        <p14:creationId xmlns:p14="http://schemas.microsoft.com/office/powerpoint/2010/main" val="2264981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actionnetwork.org/campaigns/the-peoples-budget-campaign" TargetMode="External"/><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hyperlink" Target="mailto:andrea@peopledemandingaction.org" TargetMode="Externa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peopledemandingaction.org/campaigns/the-people-s-budge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dailykos.com/stories/2016/3/8/1489868/-Investing-in-People-Matters-A-Black-Man-s-perspective-on-The-People-s-Budget" TargetMode="External"/><Relationship Id="rId2" Type="http://schemas.openxmlformats.org/officeDocument/2006/relationships/hyperlink" Target="http://www.dailykos.com/stories/2016/3/3/1495308/-Flint-MI-Water-Crisis-Is-Proof-Positive-That-We-Need-Better-Infrastructure-and-a-Progressive-Budget" TargetMode="External"/><Relationship Id="rId1" Type="http://schemas.openxmlformats.org/officeDocument/2006/relationships/slideLayout" Target="../slideLayouts/slideLayout2.xml"/><Relationship Id="rId5" Type="http://schemas.openxmlformats.org/officeDocument/2006/relationships/hyperlink" Target="http://www.dailykos.com/stories/2016/3/10/1499391/-The-Peoples-Budget-and-Pentagon-Spending-A-Start-in-the-Right-Direction" TargetMode="External"/><Relationship Id="rId4" Type="http://schemas.openxmlformats.org/officeDocument/2006/relationships/hyperlink" Target="http://www.dailykos.com/stories/2016/3/9/1498834/-Why-we-need-the-People-s-Budget-and-its-1-trillion-infrastructure-jobs-pla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s://www.nationalpriorities.org/blog/2016/03/03/five-reasons-support-peoplesbudget/" TargetMode="External"/><Relationship Id="rId2" Type="http://schemas.openxmlformats.org/officeDocument/2006/relationships/hyperlink" Target="http://www.dailykos.com/stories/2016/3/9/1498530/-The-People-s-Budget-is-the-Greenest-Option-in-Washington" TargetMode="External"/><Relationship Id="rId1" Type="http://schemas.openxmlformats.org/officeDocument/2006/relationships/slideLayout" Target="../slideLayouts/slideLayout2.xml"/><Relationship Id="rId5" Type="http://schemas.openxmlformats.org/officeDocument/2006/relationships/hyperlink" Target="http://www.dailykos.com/stories/2016/3/10/1499373/-The-People-s-Budget-Pushing-Us-Toward-a-Peace-Economy" TargetMode="External"/><Relationship Id="rId4" Type="http://schemas.openxmlformats.org/officeDocument/2006/relationships/hyperlink" Target="http://www.huffingtonpost.com/nancy-altman/the-pro-social-security-c_b_9432890.html"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actionnetwork.org/event_campaigns/building-congressional-support-for-the-peoples-budget" TargetMode="External"/><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www.peopledemandingaction.org/campaigns/the-people-s-budge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135" y="476778"/>
            <a:ext cx="7212450" cy="592065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4"/>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30880" y="4272509"/>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18215" y="1116858"/>
            <a:ext cx="5956353" cy="3038947"/>
          </a:xfrm>
        </p:spPr>
        <p:txBody>
          <a:bodyPr>
            <a:noAutofit/>
          </a:bodyPr>
          <a:lstStyle/>
          <a:p>
            <a:pPr algn="r">
              <a:lnSpc>
                <a:spcPct val="80000"/>
              </a:lnSpc>
            </a:pPr>
            <a:r>
              <a:rPr lang="en-US" dirty="0">
                <a:solidFill>
                  <a:srgbClr val="FFFFFF"/>
                </a:solidFill>
              </a:rPr>
              <a:t>Understanding The People’s Budget</a:t>
            </a:r>
          </a:p>
        </p:txBody>
      </p:sp>
      <p:sp>
        <p:nvSpPr>
          <p:cNvPr id="9"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452" y="476778"/>
            <a:ext cx="3864383" cy="592065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046720" y="1033670"/>
            <a:ext cx="3395207" cy="5355312"/>
          </a:xfrm>
          <a:prstGeom prst="rect">
            <a:avLst/>
          </a:prstGeom>
          <a:noFill/>
        </p:spPr>
        <p:txBody>
          <a:bodyPr wrap="square" rtlCol="0">
            <a:spAutoFit/>
          </a:bodyPr>
          <a:lstStyle/>
          <a:p>
            <a:r>
              <a:rPr lang="en-US" b="1" dirty="0"/>
              <a:t>The People’s Budget Campaign </a:t>
            </a:r>
            <a:r>
              <a:rPr lang="en-US" dirty="0"/>
              <a:t>American Friends Service Committee </a:t>
            </a:r>
          </a:p>
          <a:p>
            <a:r>
              <a:rPr lang="en-US" dirty="0"/>
              <a:t>Campaign for America’s Future</a:t>
            </a:r>
            <a:br>
              <a:rPr lang="en-US" dirty="0"/>
            </a:br>
            <a:r>
              <a:rPr lang="en-US" dirty="0"/>
              <a:t>Coalition on Human Needs </a:t>
            </a:r>
            <a:br>
              <a:rPr lang="en-US" dirty="0"/>
            </a:br>
            <a:r>
              <a:rPr lang="en-US" dirty="0"/>
              <a:t>Daily Kos</a:t>
            </a:r>
          </a:p>
          <a:p>
            <a:r>
              <a:rPr lang="en-US" dirty="0"/>
              <a:t>Friends of the Earth</a:t>
            </a:r>
            <a:br>
              <a:rPr lang="en-US" dirty="0"/>
            </a:br>
            <a:r>
              <a:rPr lang="en-US" dirty="0"/>
              <a:t>National Alliance of HUD Tenants </a:t>
            </a:r>
            <a:br>
              <a:rPr lang="en-US" dirty="0"/>
            </a:br>
            <a:r>
              <a:rPr lang="en-US" dirty="0"/>
              <a:t>National Priorities Project</a:t>
            </a:r>
            <a:br>
              <a:rPr lang="en-US" dirty="0"/>
            </a:br>
            <a:r>
              <a:rPr lang="en-US" dirty="0"/>
              <a:t>NETWORK Lobby </a:t>
            </a:r>
            <a:br>
              <a:rPr lang="en-US" dirty="0"/>
            </a:br>
            <a:r>
              <a:rPr lang="en-US" dirty="0"/>
              <a:t>Peace Action </a:t>
            </a:r>
            <a:br>
              <a:rPr lang="en-US" dirty="0"/>
            </a:br>
            <a:r>
              <a:rPr lang="en-US" dirty="0"/>
              <a:t>People Demanding Action </a:t>
            </a:r>
            <a:br>
              <a:rPr lang="en-US" dirty="0"/>
            </a:br>
            <a:r>
              <a:rPr lang="en-US" dirty="0"/>
              <a:t>Progressive Congress </a:t>
            </a:r>
            <a:br>
              <a:rPr lang="en-US" dirty="0"/>
            </a:br>
            <a:r>
              <a:rPr lang="en-US" dirty="0"/>
              <a:t>Progressive Democrats of America </a:t>
            </a:r>
            <a:br>
              <a:rPr lang="en-US" dirty="0"/>
            </a:br>
            <a:r>
              <a:rPr lang="en-US" dirty="0"/>
              <a:t>Social Security Works </a:t>
            </a:r>
            <a:br>
              <a:rPr lang="en-US" dirty="0"/>
            </a:br>
            <a:r>
              <a:rPr lang="en-US" dirty="0"/>
              <a:t>Social Solutions</a:t>
            </a:r>
            <a:br>
              <a:rPr lang="en-US" dirty="0"/>
            </a:br>
            <a:r>
              <a:rPr lang="en-US" dirty="0"/>
              <a:t>US Labor Against the War</a:t>
            </a:r>
            <a:br>
              <a:rPr lang="en-US" dirty="0"/>
            </a:br>
            <a:r>
              <a:rPr lang="en-US" dirty="0"/>
              <a:t>Win Without War</a:t>
            </a:r>
          </a:p>
          <a:p>
            <a:endParaRPr lang="en-US" dirty="0"/>
          </a:p>
        </p:txBody>
      </p:sp>
      <p:pic>
        <p:nvPicPr>
          <p:cNvPr id="10" name="Picture 9"/>
          <p:cNvPicPr>
            <a:picLocks noChangeAspect="1"/>
          </p:cNvPicPr>
          <p:nvPr/>
        </p:nvPicPr>
        <p:blipFill>
          <a:blip r:embed="rId2"/>
          <a:stretch>
            <a:fillRect/>
          </a:stretch>
        </p:blipFill>
        <p:spPr>
          <a:xfrm>
            <a:off x="3706238" y="4470414"/>
            <a:ext cx="3078265" cy="1608642"/>
          </a:xfrm>
          <a:prstGeom prst="rect">
            <a:avLst/>
          </a:prstGeom>
        </p:spPr>
      </p:pic>
    </p:spTree>
    <p:extLst>
      <p:ext uri="{BB962C8B-B14F-4D97-AF65-F5344CB8AC3E}">
        <p14:creationId xmlns:p14="http://schemas.microsoft.com/office/powerpoint/2010/main" val="2682977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Invest in America</a:t>
            </a:r>
          </a:p>
        </p:txBody>
      </p:sp>
      <p:sp>
        <p:nvSpPr>
          <p:cNvPr id="4" name="Content Placeholder 3"/>
          <p:cNvSpPr>
            <a:spLocks noGrp="1"/>
          </p:cNvSpPr>
          <p:nvPr>
            <p:ph idx="1"/>
          </p:nvPr>
        </p:nvSpPr>
        <p:spPr/>
        <p:txBody>
          <a:bodyPr/>
          <a:lstStyle/>
          <a:p>
            <a:r>
              <a:rPr lang="en-US" dirty="0"/>
              <a:t>Invests $1 trillion to transition to 21</a:t>
            </a:r>
            <a:r>
              <a:rPr lang="en-US" baseline="30000" dirty="0"/>
              <a:t>st</a:t>
            </a:r>
            <a:r>
              <a:rPr lang="en-US" dirty="0"/>
              <a:t> Century infrastructure, which ensures our roads, bridges, railways, and facilities are strong and that no town experiences the devastating effects of crumbling infrastructure we’ve seen in Flint, Michigan</a:t>
            </a:r>
          </a:p>
          <a:p>
            <a:r>
              <a:rPr lang="en-US" dirty="0"/>
              <a:t>Delivers on the promise of effective early childhood education by fully funding Early Head Start</a:t>
            </a:r>
          </a:p>
          <a:p>
            <a:r>
              <a:rPr lang="en-US" dirty="0"/>
              <a:t>Makes debt free college a reality for all students</a:t>
            </a:r>
          </a:p>
          <a:p>
            <a:r>
              <a:rPr lang="en-US" dirty="0"/>
              <a:t>Expands commitment to create efficient renewable energy and competitive, high-quality green jobs</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426106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Pathways Out of Poverty and Empowering the Middle Class </a:t>
            </a:r>
            <a:endParaRPr lang="en-US" sz="4000" dirty="0"/>
          </a:p>
        </p:txBody>
      </p:sp>
      <p:sp>
        <p:nvSpPr>
          <p:cNvPr id="3" name="Content Placeholder 2"/>
          <p:cNvSpPr>
            <a:spLocks noGrp="1"/>
          </p:cNvSpPr>
          <p:nvPr>
            <p:ph idx="1"/>
          </p:nvPr>
        </p:nvSpPr>
        <p:spPr/>
        <p:txBody>
          <a:bodyPr/>
          <a:lstStyle/>
          <a:p>
            <a:r>
              <a:rPr lang="en-US" dirty="0"/>
              <a:t>Supports wage increases for working Americans, negotiating rights and fair pay</a:t>
            </a:r>
          </a:p>
          <a:p>
            <a:r>
              <a:rPr lang="en-US" dirty="0"/>
              <a:t>Provides a plan to reduce poverty by half in ten years</a:t>
            </a:r>
          </a:p>
          <a:p>
            <a:r>
              <a:rPr lang="en-US" dirty="0"/>
              <a:t>Increases discretionary funding to invest in women, communities of color and their families</a:t>
            </a:r>
          </a:p>
          <a:p>
            <a:r>
              <a:rPr lang="en-US" dirty="0"/>
              <a:t>Reverses harmful cuts and enhances the social safety net</a:t>
            </a:r>
          </a:p>
          <a:p>
            <a:r>
              <a:rPr lang="en-US" dirty="0"/>
              <a:t>Provides an increase in Trade Adjustment Assistance for workers displaced by bad trade deals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505949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Justice and Fair Elections</a:t>
            </a:r>
          </a:p>
        </p:txBody>
      </p:sp>
      <p:sp>
        <p:nvSpPr>
          <p:cNvPr id="3" name="Content Placeholder 2"/>
          <p:cNvSpPr>
            <a:spLocks noGrp="1"/>
          </p:cNvSpPr>
          <p:nvPr>
            <p:ph idx="1"/>
          </p:nvPr>
        </p:nvSpPr>
        <p:spPr/>
        <p:txBody>
          <a:bodyPr>
            <a:normAutofit lnSpcReduction="10000"/>
          </a:bodyPr>
          <a:lstStyle/>
          <a:p>
            <a:r>
              <a:rPr lang="en-US" dirty="0"/>
              <a:t>Supports a justice system that is fair and effective for all Americans with full funding for key DOJ programs, including public defenders and recidivism reduction</a:t>
            </a:r>
          </a:p>
          <a:p>
            <a:r>
              <a:rPr lang="en-US" dirty="0"/>
              <a:t>Rebuilds trust in the justice system by funding community oriented policing reforms</a:t>
            </a:r>
          </a:p>
          <a:p>
            <a:r>
              <a:rPr lang="en-US" dirty="0"/>
              <a:t>Strengthens Department of Justice Voter Protection Programs</a:t>
            </a:r>
          </a:p>
          <a:p>
            <a:r>
              <a:rPr lang="en-US" dirty="0"/>
              <a:t>Protects voting rights by increasing funding to voter protection agencies</a:t>
            </a:r>
          </a:p>
          <a:p>
            <a:r>
              <a:rPr lang="en-US" dirty="0"/>
              <a:t>Funds public financing of campaigns to curb the influence of special interests in politics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9563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Fair Individual Taxes</a:t>
            </a:r>
            <a:endParaRPr lang="en-US" dirty="0"/>
          </a:p>
        </p:txBody>
      </p:sp>
      <p:sp>
        <p:nvSpPr>
          <p:cNvPr id="3" name="Content Placeholder 2"/>
          <p:cNvSpPr>
            <a:spLocks noGrp="1"/>
          </p:cNvSpPr>
          <p:nvPr>
            <p:ph idx="1"/>
          </p:nvPr>
        </p:nvSpPr>
        <p:spPr/>
        <p:txBody>
          <a:bodyPr/>
          <a:lstStyle/>
          <a:p>
            <a:r>
              <a:rPr lang="en-US" dirty="0"/>
              <a:t>Ensures profits from investments are taxed at the same rate as income from work</a:t>
            </a:r>
          </a:p>
          <a:p>
            <a:r>
              <a:rPr lang="en-US" dirty="0"/>
              <a:t>Returns to Clinton-era tax rates for households making over $250,000 and implements new brackets for those making over $1 million</a:t>
            </a:r>
          </a:p>
          <a:p>
            <a:r>
              <a:rPr lang="en-US" dirty="0"/>
              <a:t>Expands the Earned Income Tax Credit and the Child Care Credit</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907202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Fair Corporate Taxes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t>Eliminates the ability of U.S. corporations to defer taxes on offshore profits</a:t>
            </a:r>
          </a:p>
          <a:p>
            <a:r>
              <a:rPr lang="en-US" dirty="0"/>
              <a:t>Ends corporate inversions that allow U.S. companies to avoid paying taxes</a:t>
            </a:r>
          </a:p>
          <a:p>
            <a:r>
              <a:rPr lang="en-US" dirty="0"/>
              <a:t>Enacts a Financial Transaction Tax on Wall Street’s high-stakes trading</a:t>
            </a:r>
          </a:p>
          <a:p>
            <a:r>
              <a:rPr lang="en-US" dirty="0"/>
              <a:t>Ends unlimited executive pay tax write-offs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807410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Educational Opportunities for Every Student</a:t>
            </a:r>
            <a:r>
              <a:rPr lang="en-US" b="1" u="sng" dirty="0"/>
              <a:t> </a:t>
            </a:r>
            <a:endParaRPr lang="en-US" dirty="0"/>
          </a:p>
        </p:txBody>
      </p:sp>
      <p:sp>
        <p:nvSpPr>
          <p:cNvPr id="3" name="Content Placeholder 2"/>
          <p:cNvSpPr>
            <a:spLocks noGrp="1"/>
          </p:cNvSpPr>
          <p:nvPr>
            <p:ph idx="1"/>
          </p:nvPr>
        </p:nvSpPr>
        <p:spPr/>
        <p:txBody>
          <a:bodyPr/>
          <a:lstStyle/>
          <a:p>
            <a:r>
              <a:rPr lang="en-US" dirty="0"/>
              <a:t>Fully funds Individuals with Disabilities Education Act (IDEA) and provides Pre-K for all </a:t>
            </a:r>
          </a:p>
          <a:p>
            <a:r>
              <a:rPr lang="en-US" dirty="0"/>
              <a:t>Greater investments in K-12 education</a:t>
            </a:r>
          </a:p>
          <a:p>
            <a:r>
              <a:rPr lang="en-US" dirty="0"/>
              <a:t>Increases computer science opportunities for all students</a:t>
            </a:r>
          </a:p>
          <a:p>
            <a:r>
              <a:rPr lang="en-US" dirty="0"/>
              <a:t>Provides for the refinancing of student loans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95139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lumMod val="50000"/>
                  </a:schemeClr>
                </a:solidFill>
              </a:rPr>
              <a:t>Affordable Health Care</a:t>
            </a:r>
          </a:p>
        </p:txBody>
      </p:sp>
      <p:sp>
        <p:nvSpPr>
          <p:cNvPr id="3" name="Content Placeholder 2"/>
          <p:cNvSpPr>
            <a:spLocks noGrp="1"/>
          </p:cNvSpPr>
          <p:nvPr>
            <p:ph idx="1"/>
          </p:nvPr>
        </p:nvSpPr>
        <p:spPr/>
        <p:txBody>
          <a:bodyPr/>
          <a:lstStyle/>
          <a:p>
            <a:r>
              <a:rPr lang="en-US" dirty="0"/>
              <a:t>Repeals excise tax on high-priced healthcare plans for workers and replaces it with a public option</a:t>
            </a:r>
          </a:p>
          <a:p>
            <a:r>
              <a:rPr lang="en-US" dirty="0"/>
              <a:t>Implements drug price negotiation for Medicare</a:t>
            </a:r>
          </a:p>
          <a:p>
            <a:r>
              <a:rPr lang="en-US" dirty="0"/>
              <a:t>Allows states to transition to single-payer health care systems</a:t>
            </a:r>
          </a:p>
          <a:p>
            <a:r>
              <a:rPr lang="en-US" dirty="0"/>
              <a:t>Expands access to mental health care and treatments for opioid and heroin addiction</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50143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Protect our Environment</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t>Closes tax loopholes and ends subsidies provided to oil, gas, and coal companies</a:t>
            </a:r>
          </a:p>
          <a:p>
            <a:r>
              <a:rPr lang="en-US" dirty="0"/>
              <a:t>Implements a price on carbon pollution</a:t>
            </a:r>
          </a:p>
          <a:p>
            <a:r>
              <a:rPr lang="en-US" dirty="0"/>
              <a:t>Invests in clean, renewable, and efficient energy and green manufacturing</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0936434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Sustainable Defense: Promoting peace And Security</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t>Modernizes our defense system to create sustainable Pentagon spending</a:t>
            </a:r>
          </a:p>
          <a:p>
            <a:r>
              <a:rPr lang="en-US" dirty="0"/>
              <a:t>Ends funding for unsustainable wars</a:t>
            </a:r>
          </a:p>
          <a:p>
            <a:r>
              <a:rPr lang="en-US" dirty="0"/>
              <a:t>Increases funding for diplomacy and strategic humanitarian aid</a:t>
            </a:r>
          </a:p>
          <a:p>
            <a:r>
              <a:rPr lang="en-US" dirty="0"/>
              <a:t>Adds robust funding for refugee resettlement programs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758477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Access to Housing</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t>Fully funds programs to make housing affordable and accessible for all Americans</a:t>
            </a:r>
          </a:p>
          <a:p>
            <a:r>
              <a:rPr lang="en-US" dirty="0"/>
              <a:t>Addresses the pervasive and persistent problem of poverty in America through an $11 billion investment to end family homelessness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033874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92389" y="4421227"/>
            <a:ext cx="1085685" cy="1148320"/>
          </a:xfrm>
          <a:prstGeom prst="rect">
            <a:avLst/>
          </a:prstGeom>
        </p:spPr>
      </p:pic>
      <p:sp>
        <p:nvSpPr>
          <p:cNvPr id="6" name="TextBox 5"/>
          <p:cNvSpPr txBox="1"/>
          <p:nvPr/>
        </p:nvSpPr>
        <p:spPr>
          <a:xfrm>
            <a:off x="745433" y="3181157"/>
            <a:ext cx="8320746" cy="3539430"/>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a:solidFill>
                  <a:schemeClr val="accent1">
                    <a:lumMod val="50000"/>
                  </a:schemeClr>
                </a:solidFill>
              </a:rPr>
              <a:t>Audio is PHONE ONLY; you must call in</a:t>
            </a:r>
          </a:p>
          <a:p>
            <a:pPr marL="342900" indent="-342900">
              <a:buFontTx/>
              <a:buChar char="-"/>
            </a:pPr>
            <a:r>
              <a:rPr lang="en-US" sz="2000" b="1" dirty="0">
                <a:solidFill>
                  <a:schemeClr val="accent1">
                    <a:lumMod val="50000"/>
                  </a:schemeClr>
                </a:solidFill>
              </a:rPr>
              <a:t>Do not enable your video camera</a:t>
            </a:r>
          </a:p>
          <a:p>
            <a:pPr marL="342900" indent="-342900">
              <a:buFontTx/>
              <a:buChar char="-"/>
            </a:pPr>
            <a:r>
              <a:rPr lang="en-US" sz="2000" dirty="0">
                <a:solidFill>
                  <a:schemeClr val="accent1">
                    <a:lumMod val="50000"/>
                  </a:schemeClr>
                </a:solidFill>
              </a:rPr>
              <a:t>All calls are recorded; a link is available 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a:solidFill>
                  <a:schemeClr val="accent1">
                    <a:lumMod val="50000"/>
                  </a:schemeClr>
                </a:solidFill>
              </a:rPr>
              <a:t>Download this Presentation: </a:t>
            </a:r>
            <a:r>
              <a:rPr lang="en-US" sz="2000" b="1" dirty="0">
                <a:solidFill>
                  <a:schemeClr val="accent1">
                    <a:lumMod val="50000"/>
                  </a:schemeClr>
                </a:solidFill>
                <a:hlinkClick r:id="rId3"/>
              </a:rPr>
              <a:t>https://actionnetwork.org/campaigns/the-peoples-budget-campaign</a:t>
            </a:r>
            <a:endParaRPr lang="en-US" sz="2000" b="1" dirty="0">
              <a:solidFill>
                <a:schemeClr val="accent1">
                  <a:lumMod val="50000"/>
                </a:scheme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52460" y="1670054"/>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5"/>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429108"/>
            <a:ext cx="10686067" cy="1325563"/>
          </a:xfrm>
        </p:spPr>
        <p:txBody>
          <a:bodyPr/>
          <a:lstStyle/>
          <a:p>
            <a:pPr algn="l"/>
            <a:r>
              <a:rPr lang="en-US" sz="4000" b="1" dirty="0">
                <a:solidFill>
                  <a:schemeClr val="accent1">
                    <a:lumMod val="50000"/>
                  </a:schemeClr>
                </a:solidFill>
              </a:rPr>
              <a:t>Introduction and Welcome</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37442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Strengthening our Commitment to Veterans</a:t>
            </a:r>
            <a:endParaRPr lang="en-US" dirty="0">
              <a:solidFill>
                <a:schemeClr val="accent1">
                  <a:lumMod val="50000"/>
                </a:schemeClr>
              </a:solidFill>
            </a:endParaRPr>
          </a:p>
        </p:txBody>
      </p:sp>
      <p:sp>
        <p:nvSpPr>
          <p:cNvPr id="3" name="Content Placeholder 2"/>
          <p:cNvSpPr>
            <a:spLocks noGrp="1"/>
          </p:cNvSpPr>
          <p:nvPr>
            <p:ph idx="1"/>
          </p:nvPr>
        </p:nvSpPr>
        <p:spPr/>
        <p:txBody>
          <a:bodyPr/>
          <a:lstStyle/>
          <a:p>
            <a:r>
              <a:rPr lang="en-US" dirty="0"/>
              <a:t>Increases funding for veterans supportive housing to eliminate veterans homelessness</a:t>
            </a:r>
          </a:p>
          <a:p>
            <a:r>
              <a:rPr lang="en-US" dirty="0"/>
              <a:t>Expands access to mental health care for all veteran and service members</a:t>
            </a:r>
          </a:p>
          <a:p>
            <a:r>
              <a:rPr lang="en-US" dirty="0"/>
              <a:t>Invests in job training opportunities for transitioning service members and veterans</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231811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Immigration and Small Business</a:t>
            </a:r>
          </a:p>
        </p:txBody>
      </p:sp>
      <p:sp>
        <p:nvSpPr>
          <p:cNvPr id="3" name="Content Placeholder 2"/>
          <p:cNvSpPr>
            <a:spLocks noGrp="1"/>
          </p:cNvSpPr>
          <p:nvPr>
            <p:ph idx="1"/>
          </p:nvPr>
        </p:nvSpPr>
        <p:spPr/>
        <p:txBody>
          <a:bodyPr/>
          <a:lstStyle/>
          <a:p>
            <a:r>
              <a:rPr lang="en-US" dirty="0"/>
              <a:t>Fully funds the Small Business Administration’s loan programs to help America’s small businesses remain competitive and continue to grow</a:t>
            </a:r>
          </a:p>
          <a:p>
            <a:r>
              <a:rPr lang="en-US" dirty="0"/>
              <a:t>Implements comprehensive immigration reform, including a pathway to citizenship</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432946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Q&amp;A – Mike Darner and Alicia Molt</a:t>
            </a:r>
          </a:p>
        </p:txBody>
      </p:sp>
      <p:pic>
        <p:nvPicPr>
          <p:cNvPr id="4" name="Picture 2" descr="mike.dar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812" y="2015078"/>
            <a:ext cx="2428319" cy="33162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6831452" y="2031855"/>
            <a:ext cx="3299511" cy="3299511"/>
          </a:xfrm>
          <a:prstGeom prst="rect">
            <a:avLst/>
          </a:prstGeom>
        </p:spPr>
      </p:pic>
    </p:spTree>
    <p:extLst>
      <p:ext uri="{BB962C8B-B14F-4D97-AF65-F5344CB8AC3E}">
        <p14:creationId xmlns:p14="http://schemas.microsoft.com/office/powerpoint/2010/main" val="737142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2789" y="1820793"/>
            <a:ext cx="6172200" cy="4401205"/>
          </a:xfrm>
          <a:prstGeom prst="rect">
            <a:avLst/>
          </a:prstGeom>
        </p:spPr>
        <p:txBody>
          <a:bodyPr wrap="square">
            <a:spAutoFit/>
          </a:bodyPr>
          <a:lstStyle/>
          <a:p>
            <a:pPr fontAlgn="base"/>
            <a:r>
              <a:rPr lang="en-US" sz="3200" b="1" dirty="0"/>
              <a:t>Cole Harrison Move the Money coordinator for Peace Action.  He is also </a:t>
            </a:r>
            <a:r>
              <a:rPr lang="en-US" sz="3200" dirty="0"/>
              <a:t>Executive Director of Massachusetts Peace Action. He is on the coordinating committee of Budget for All Massachusetts campaign, and co-coordinates the People's Budget Campaign.</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Cole Harrison</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4098" name="Picture 2" descr="https://media.licdn.com/mpr/mpr/shrinknp_200_200/p/2/000/019/104/2a7e71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4241" y="2360141"/>
            <a:ext cx="3237470" cy="32374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8214241" y="5764798"/>
            <a:ext cx="3237470" cy="595397"/>
          </a:xfrm>
          <a:prstGeom prst="rect">
            <a:avLst/>
          </a:prstGeom>
        </p:spPr>
      </p:pic>
    </p:spTree>
    <p:extLst>
      <p:ext uri="{BB962C8B-B14F-4D97-AF65-F5344CB8AC3E}">
        <p14:creationId xmlns:p14="http://schemas.microsoft.com/office/powerpoint/2010/main" val="1472289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Budget Issues Are Grassroots Issues</a:t>
            </a:r>
          </a:p>
        </p:txBody>
      </p:sp>
      <p:sp>
        <p:nvSpPr>
          <p:cNvPr id="91" name="Shape 91"/>
          <p:cNvSpPr txBox="1">
            <a:spLocks noGrp="1"/>
          </p:cNvSpPr>
          <p:nvPr>
            <p:ph type="body" idx="1"/>
          </p:nvPr>
        </p:nvSpPr>
        <p:spPr>
          <a:xfrm>
            <a:off x="514351" y="2250225"/>
            <a:ext cx="6571050" cy="3617175"/>
          </a:xfrm>
          <a:prstGeom prst="rect">
            <a:avLst/>
          </a:prstGeom>
          <a:noFill/>
          <a:ln>
            <a:noFill/>
          </a:ln>
        </p:spPr>
        <p:txBody>
          <a:bodyPr vert="horz" lIns="91425" tIns="45700" rIns="91425" bIns="45700" rtlCol="0" anchor="t" anchorCtr="0">
            <a:noAutofit/>
          </a:bodyPr>
          <a:lstStyle/>
          <a:p>
            <a:pPr marL="342900" indent="-304800">
              <a:spcBef>
                <a:spcPts val="0"/>
              </a:spcBef>
              <a:buClr>
                <a:schemeClr val="dk1"/>
              </a:buClr>
              <a:buSzPct val="100000"/>
              <a:buFont typeface="Arial"/>
              <a:buChar char="•"/>
            </a:pPr>
            <a:r>
              <a:rPr lang="en-US" sz="2600" dirty="0">
                <a:solidFill>
                  <a:schemeClr val="dk1"/>
                </a:solidFill>
                <a:latin typeface="Calibri"/>
                <a:ea typeface="Calibri"/>
                <a:cs typeface="Calibri"/>
                <a:sym typeface="Calibri"/>
              </a:rPr>
              <a:t>The People's Budget connects multiple progressive constituencies</a:t>
            </a:r>
          </a:p>
          <a:p>
            <a:pPr marL="342900" indent="-304800">
              <a:spcBef>
                <a:spcPts val="0"/>
              </a:spcBef>
              <a:buClr>
                <a:schemeClr val="dk1"/>
              </a:buClr>
              <a:buSzPct val="100000"/>
              <a:buFont typeface="Arial"/>
              <a:buChar char="•"/>
            </a:pPr>
            <a:r>
              <a:rPr lang="en-US" sz="2600" dirty="0">
                <a:solidFill>
                  <a:schemeClr val="dk1"/>
                </a:solidFill>
                <a:latin typeface="Calibri"/>
                <a:ea typeface="Calibri"/>
                <a:cs typeface="Calibri"/>
                <a:sym typeface="Calibri"/>
              </a:rPr>
              <a:t>It received 96 votes in 2015 yet is not taken seriously by the media - so we have to organize our own campaign</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need to break down the budget and bring it to the grassroots</a:t>
            </a:r>
          </a:p>
          <a:p>
            <a:pPr marL="342900" indent="-304800">
              <a:spcBef>
                <a:spcPts val="640"/>
              </a:spcBef>
              <a:buClr>
                <a:schemeClr val="dk1"/>
              </a:buClr>
              <a:buSzPct val="100000"/>
              <a:buFont typeface="Arial"/>
              <a:buChar char="•"/>
            </a:pPr>
            <a:r>
              <a:rPr lang="en-US" sz="2600" dirty="0">
                <a:solidFill>
                  <a:schemeClr val="dk1"/>
                </a:solidFill>
                <a:latin typeface="Calibri"/>
                <a:ea typeface="Calibri"/>
                <a:cs typeface="Calibri"/>
                <a:sym typeface="Calibri"/>
              </a:rPr>
              <a:t>We need to campaign on the PB all year around</a:t>
            </a:r>
            <a:endParaRPr sz="2400" dirty="0">
              <a:solidFill>
                <a:schemeClr val="dk1"/>
              </a:solidFill>
              <a:latin typeface="Calibri"/>
              <a:ea typeface="Calibri"/>
              <a:cs typeface="Calibri"/>
              <a:sym typeface="Calibri"/>
            </a:endParaRPr>
          </a:p>
        </p:txBody>
      </p:sp>
      <p:pic>
        <p:nvPicPr>
          <p:cNvPr id="92" name="Shape 92"/>
          <p:cNvPicPr preferRelativeResize="0"/>
          <p:nvPr/>
        </p:nvPicPr>
        <p:blipFill rotWithShape="1">
          <a:blip r:embed="rId3">
            <a:alphaModFix/>
          </a:blip>
          <a:srcRect t="3720" b="3720"/>
          <a:stretch/>
        </p:blipFill>
        <p:spPr>
          <a:xfrm>
            <a:off x="7934737" y="1900350"/>
            <a:ext cx="3114674" cy="4572000"/>
          </a:xfrm>
          <a:prstGeom prst="rect">
            <a:avLst/>
          </a:prstGeom>
          <a:noFill/>
          <a:ln w="9525" cap="flat" cmpd="sng">
            <a:solidFill>
              <a:srgbClr val="000000"/>
            </a:solidFill>
            <a:prstDash val="solid"/>
            <a:round/>
            <a:headEnd type="none" w="med" len="med"/>
            <a:tailEnd type="none" w="med" len="med"/>
          </a:ln>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30993854"/>
      </p:ext>
    </p:extLst>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905000" y="304800"/>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4000" b="1">
                <a:solidFill>
                  <a:srgbClr val="244061"/>
                </a:solidFill>
                <a:latin typeface="Calibri"/>
                <a:ea typeface="Calibri"/>
                <a:cs typeface="Calibri"/>
                <a:sym typeface="Calibri"/>
              </a:rPr>
              <a:t>What was in the People's Budget for FY2016</a:t>
            </a:r>
          </a:p>
        </p:txBody>
      </p:sp>
      <p:sp>
        <p:nvSpPr>
          <p:cNvPr id="98" name="Shape 98"/>
          <p:cNvSpPr txBox="1">
            <a:spLocks noGrp="1"/>
          </p:cNvSpPr>
          <p:nvPr>
            <p:ph type="body" idx="1"/>
          </p:nvPr>
        </p:nvSpPr>
        <p:spPr>
          <a:xfrm>
            <a:off x="419100" y="2152650"/>
            <a:ext cx="6610350" cy="3752850"/>
          </a:xfrm>
          <a:prstGeom prst="rect">
            <a:avLst/>
          </a:prstGeom>
          <a:noFill/>
          <a:ln>
            <a:noFill/>
          </a:ln>
        </p:spPr>
        <p:txBody>
          <a:bodyPr vert="horz" lIns="91425" tIns="45700" rIns="91425" bIns="45700" rtlCol="0" anchor="t" anchorCtr="0">
            <a:noAutofit/>
          </a:bodyPr>
          <a:lstStyle/>
          <a:p>
            <a:pPr>
              <a:spcBef>
                <a:spcPts val="0"/>
              </a:spcBef>
              <a:buClr>
                <a:schemeClr val="dk1"/>
              </a:buClr>
              <a:buSzPct val="100000"/>
            </a:pPr>
            <a:r>
              <a:rPr lang="en-US" dirty="0"/>
              <a:t>Create </a:t>
            </a:r>
            <a:r>
              <a:rPr lang="en-US" sz="3200" dirty="0">
                <a:solidFill>
                  <a:schemeClr val="dk1"/>
                </a:solidFill>
                <a:latin typeface="Calibri"/>
                <a:ea typeface="Calibri"/>
                <a:cs typeface="Calibri"/>
                <a:sym typeface="Calibri"/>
              </a:rPr>
              <a:t>Jobs </a:t>
            </a:r>
          </a:p>
          <a:p>
            <a:pPr>
              <a:spcBef>
                <a:spcPts val="0"/>
              </a:spcBef>
              <a:buClr>
                <a:schemeClr val="dk1"/>
              </a:buClr>
              <a:buSzPct val="100000"/>
            </a:pPr>
            <a:r>
              <a:rPr lang="en-US" dirty="0"/>
              <a:t>Meet people’s needs through services</a:t>
            </a:r>
          </a:p>
          <a:p>
            <a:pPr>
              <a:spcBef>
                <a:spcPts val="0"/>
              </a:spcBef>
              <a:buClr>
                <a:schemeClr val="dk1"/>
              </a:buClr>
              <a:buSzPct val="100000"/>
            </a:pPr>
            <a:r>
              <a:rPr lang="en-US" dirty="0"/>
              <a:t>Fair </a:t>
            </a:r>
            <a:r>
              <a:rPr lang="en-US" sz="3200" dirty="0">
                <a:solidFill>
                  <a:schemeClr val="dk1"/>
                </a:solidFill>
                <a:latin typeface="Calibri"/>
                <a:ea typeface="Calibri"/>
                <a:cs typeface="Calibri"/>
                <a:sym typeface="Calibri"/>
              </a:rPr>
              <a:t>Taxes</a:t>
            </a:r>
          </a:p>
          <a:p>
            <a:pPr>
              <a:spcBef>
                <a:spcPts val="640"/>
              </a:spcBef>
              <a:buClr>
                <a:schemeClr val="dk1"/>
              </a:buClr>
              <a:buSzPct val="100000"/>
            </a:pPr>
            <a:r>
              <a:rPr lang="en-US" dirty="0"/>
              <a:t>Reduce </a:t>
            </a:r>
            <a:r>
              <a:rPr lang="en-US" sz="3200" dirty="0">
                <a:solidFill>
                  <a:schemeClr val="dk1"/>
                </a:solidFill>
                <a:latin typeface="Calibri"/>
                <a:ea typeface="Calibri"/>
                <a:cs typeface="Calibri"/>
                <a:sym typeface="Calibri"/>
              </a:rPr>
              <a:t>Military Spe</a:t>
            </a:r>
            <a:r>
              <a:rPr lang="en-US" dirty="0"/>
              <a:t>n</a:t>
            </a:r>
            <a:r>
              <a:rPr lang="en-US" sz="3200" dirty="0">
                <a:solidFill>
                  <a:schemeClr val="dk1"/>
                </a:solidFill>
                <a:latin typeface="Calibri"/>
                <a:ea typeface="Calibri"/>
                <a:cs typeface="Calibri"/>
                <a:sym typeface="Calibri"/>
              </a:rPr>
              <a:t>ding</a:t>
            </a:r>
          </a:p>
          <a:p>
            <a:pPr>
              <a:spcBef>
                <a:spcPts val="640"/>
              </a:spcBef>
              <a:buClr>
                <a:schemeClr val="dk1"/>
              </a:buClr>
              <a:buSzPct val="100000"/>
            </a:pPr>
            <a:r>
              <a:rPr lang="en-US" dirty="0"/>
              <a:t>Combat </a:t>
            </a:r>
            <a:r>
              <a:rPr lang="en-US" sz="3200" dirty="0">
                <a:solidFill>
                  <a:schemeClr val="dk1"/>
                </a:solidFill>
                <a:latin typeface="Calibri"/>
                <a:ea typeface="Calibri"/>
                <a:cs typeface="Calibri"/>
                <a:sym typeface="Calibri"/>
              </a:rPr>
              <a:t>Climate </a:t>
            </a:r>
            <a:r>
              <a:rPr lang="en-US" dirty="0"/>
              <a:t>Change</a:t>
            </a:r>
          </a:p>
        </p:txBody>
      </p:sp>
      <p:pic>
        <p:nvPicPr>
          <p:cNvPr id="99" name="Shape 99"/>
          <p:cNvPicPr preferRelativeResize="0"/>
          <p:nvPr/>
        </p:nvPicPr>
        <p:blipFill>
          <a:blip r:embed="rId3">
            <a:alphaModFix/>
          </a:blip>
          <a:stretch>
            <a:fillRect/>
          </a:stretch>
        </p:blipFill>
        <p:spPr>
          <a:xfrm>
            <a:off x="7667625" y="2244000"/>
            <a:ext cx="3870000" cy="2580000"/>
          </a:xfrm>
          <a:prstGeom prst="rect">
            <a:avLst/>
          </a:prstGeom>
          <a:noFill/>
          <a:ln>
            <a:noFill/>
          </a:ln>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555832372"/>
      </p:ext>
    </p:extLst>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a:solidFill>
                  <a:srgbClr val="244061"/>
                </a:solidFill>
                <a:latin typeface="Calibri"/>
                <a:ea typeface="Calibri"/>
                <a:cs typeface="Calibri"/>
                <a:sym typeface="Calibri"/>
              </a:rPr>
              <a:t>Fleshing out the People's Budget for FY2017</a:t>
            </a:r>
          </a:p>
        </p:txBody>
      </p:sp>
      <p:sp>
        <p:nvSpPr>
          <p:cNvPr id="105" name="Shape 105"/>
          <p:cNvSpPr txBox="1">
            <a:spLocks noGrp="1"/>
          </p:cNvSpPr>
          <p:nvPr>
            <p:ph type="body" idx="1"/>
          </p:nvPr>
        </p:nvSpPr>
        <p:spPr>
          <a:xfrm>
            <a:off x="266700" y="1977450"/>
            <a:ext cx="4949925" cy="4526100"/>
          </a:xfrm>
          <a:prstGeom prst="rect">
            <a:avLst/>
          </a:prstGeom>
          <a:noFill/>
          <a:ln>
            <a:noFill/>
          </a:ln>
        </p:spPr>
        <p:txBody>
          <a:bodyPr vert="horz" lIns="91425" tIns="45700" rIns="91425" bIns="45700" rtlCol="0" anchor="t" anchorCtr="0">
            <a:noAutofit/>
          </a:bodyPr>
          <a:lstStyle/>
          <a:p>
            <a:pPr marL="342900" indent="-342900">
              <a:spcBef>
                <a:spcPts val="0"/>
              </a:spcBef>
              <a:buClr>
                <a:schemeClr val="dk1"/>
              </a:buClr>
              <a:buSzPct val="100000"/>
              <a:buFont typeface="Arial"/>
              <a:buChar char="•"/>
            </a:pPr>
            <a:r>
              <a:rPr lang="en-US" sz="3200" dirty="0">
                <a:solidFill>
                  <a:schemeClr val="dk1"/>
                </a:solidFill>
                <a:latin typeface="Calibri"/>
                <a:ea typeface="Calibri"/>
                <a:cs typeface="Calibri"/>
                <a:sym typeface="Calibri"/>
              </a:rPr>
              <a:t>Housing</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Public transit</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Climate</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Military</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Nuclear weapons</a:t>
            </a:r>
          </a:p>
        </p:txBody>
      </p:sp>
      <p:pic>
        <p:nvPicPr>
          <p:cNvPr id="106" name="Shape 106"/>
          <p:cNvPicPr preferRelativeResize="0"/>
          <p:nvPr/>
        </p:nvPicPr>
        <p:blipFill rotWithShape="1">
          <a:blip r:embed="rId3">
            <a:alphaModFix/>
          </a:blip>
          <a:srcRect t="16325" b="16325"/>
          <a:stretch/>
        </p:blipFill>
        <p:spPr>
          <a:xfrm>
            <a:off x="5601900" y="2891700"/>
            <a:ext cx="4391100" cy="2697600"/>
          </a:xfrm>
          <a:prstGeom prst="rect">
            <a:avLst/>
          </a:prstGeom>
          <a:noFill/>
          <a:ln w="28575" cap="flat" cmpd="sng">
            <a:solidFill>
              <a:srgbClr val="000000"/>
            </a:solidFill>
            <a:prstDash val="solid"/>
            <a:round/>
            <a:headEnd type="none" w="med" len="med"/>
            <a:tailEnd type="none" w="med" len="med"/>
          </a:ln>
        </p:spPr>
      </p:pic>
      <p:sp>
        <p:nvSpPr>
          <p:cNvPr id="107" name="Shape 107"/>
          <p:cNvSpPr txBox="1"/>
          <p:nvPr/>
        </p:nvSpPr>
        <p:spPr>
          <a:xfrm>
            <a:off x="5141701" y="1747501"/>
            <a:ext cx="5311499" cy="998699"/>
          </a:xfrm>
          <a:prstGeom prst="rect">
            <a:avLst/>
          </a:prstGeom>
          <a:noFill/>
          <a:ln>
            <a:noFill/>
          </a:ln>
        </p:spPr>
        <p:txBody>
          <a:bodyPr lIns="91425" tIns="45700" rIns="91425" bIns="45700" anchor="ctr" anchorCtr="0">
            <a:noAutofit/>
          </a:bodyPr>
          <a:lstStyle/>
          <a:p>
            <a:pPr algn="ctr"/>
            <a:r>
              <a:rPr lang="en-US" sz="2400">
                <a:solidFill>
                  <a:srgbClr val="244061"/>
                </a:solidFill>
                <a:latin typeface="Calibri"/>
                <a:ea typeface="Calibri"/>
                <a:cs typeface="Calibri"/>
                <a:sym typeface="Calibri"/>
              </a:rPr>
              <a:t>$1.15 Trillion Discretionary Spending</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318594530"/>
      </p:ext>
    </p:extLst>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95300" y="274637"/>
            <a:ext cx="9715500" cy="1143000"/>
          </a:xfrm>
          <a:prstGeom prst="rect">
            <a:avLst/>
          </a:prstGeom>
        </p:spPr>
        <p:txBody>
          <a:bodyPr vert="horz" lIns="91425" tIns="91425" rIns="91425" bIns="91425" rtlCol="0" anchor="ctr" anchorCtr="0">
            <a:noAutofit/>
          </a:bodyPr>
          <a:lstStyle/>
          <a:p>
            <a:pPr>
              <a:spcBef>
                <a:spcPts val="0"/>
              </a:spcBef>
            </a:pPr>
            <a:r>
              <a:rPr lang="en-US" sz="3600" b="1" dirty="0">
                <a:solidFill>
                  <a:srgbClr val="244061"/>
                </a:solidFill>
              </a:rPr>
              <a:t>Continuous lowering of standards of living for the U.S. majority</a:t>
            </a:r>
          </a:p>
        </p:txBody>
      </p:sp>
      <p:sp>
        <p:nvSpPr>
          <p:cNvPr id="113" name="Shape 113"/>
          <p:cNvSpPr txBox="1">
            <a:spLocks noGrp="1"/>
          </p:cNvSpPr>
          <p:nvPr>
            <p:ph type="body" idx="1"/>
          </p:nvPr>
        </p:nvSpPr>
        <p:spPr>
          <a:xfrm>
            <a:off x="314325" y="2005050"/>
            <a:ext cx="6781800" cy="4176675"/>
          </a:xfrm>
          <a:prstGeom prst="rect">
            <a:avLst/>
          </a:prstGeom>
        </p:spPr>
        <p:txBody>
          <a:bodyPr vert="horz" lIns="91425" tIns="91425" rIns="91425" bIns="91425" rtlCol="0" anchor="t" anchorCtr="0">
            <a:noAutofit/>
          </a:bodyPr>
          <a:lstStyle/>
          <a:p>
            <a:pPr marL="0" indent="0">
              <a:spcBef>
                <a:spcPts val="0"/>
              </a:spcBef>
              <a:buClr>
                <a:schemeClr val="dk1"/>
              </a:buClr>
              <a:buSzPct val="25000"/>
              <a:buNone/>
            </a:pPr>
            <a:r>
              <a:rPr lang="en-US" dirty="0"/>
              <a:t>In the years to come the Republican Congress will continue to cut appropriations for:</a:t>
            </a:r>
          </a:p>
          <a:p>
            <a:pPr>
              <a:spcBef>
                <a:spcPts val="0"/>
              </a:spcBef>
            </a:pPr>
            <a:r>
              <a:rPr lang="en-US" dirty="0"/>
              <a:t>Housing</a:t>
            </a:r>
          </a:p>
          <a:p>
            <a:pPr>
              <a:spcBef>
                <a:spcPts val="0"/>
              </a:spcBef>
            </a:pPr>
            <a:r>
              <a:rPr lang="en-US" dirty="0"/>
              <a:t>Healthcare</a:t>
            </a:r>
          </a:p>
          <a:p>
            <a:pPr>
              <a:spcBef>
                <a:spcPts val="0"/>
              </a:spcBef>
            </a:pPr>
            <a:r>
              <a:rPr lang="en-US" dirty="0"/>
              <a:t>Food stamps</a:t>
            </a:r>
          </a:p>
          <a:p>
            <a:pPr>
              <a:spcBef>
                <a:spcPts val="0"/>
              </a:spcBef>
            </a:pPr>
            <a:r>
              <a:rPr lang="en-US" dirty="0"/>
              <a:t>Clean water</a:t>
            </a:r>
          </a:p>
          <a:p>
            <a:pPr>
              <a:spcBef>
                <a:spcPts val="0"/>
              </a:spcBef>
            </a:pPr>
            <a:r>
              <a:rPr lang="en-US" dirty="0"/>
              <a:t>Education</a:t>
            </a:r>
          </a:p>
          <a:p>
            <a:pPr marL="0" indent="0">
              <a:spcBef>
                <a:spcPts val="2400"/>
              </a:spcBef>
              <a:buNone/>
            </a:pPr>
            <a:r>
              <a:rPr lang="en-US" dirty="0"/>
              <a:t>We need to identify the victims of these cuts as our constituencies!</a:t>
            </a:r>
          </a:p>
          <a:p>
            <a:pPr>
              <a:spcBef>
                <a:spcPts val="0"/>
              </a:spcBef>
              <a:buNone/>
            </a:pPr>
            <a:endParaRPr dirty="0"/>
          </a:p>
        </p:txBody>
      </p:sp>
      <p:pic>
        <p:nvPicPr>
          <p:cNvPr id="114" name="Shape 114"/>
          <p:cNvPicPr preferRelativeResize="0"/>
          <p:nvPr/>
        </p:nvPicPr>
        <p:blipFill>
          <a:blip r:embed="rId3">
            <a:alphaModFix/>
          </a:blip>
          <a:stretch>
            <a:fillRect/>
          </a:stretch>
        </p:blipFill>
        <p:spPr>
          <a:xfrm>
            <a:off x="7444876" y="2421976"/>
            <a:ext cx="4481999" cy="2989499"/>
          </a:xfrm>
          <a:prstGeom prst="rect">
            <a:avLst/>
          </a:prstGeom>
          <a:noFill/>
          <a:ln>
            <a:noFill/>
          </a:ln>
        </p:spPr>
      </p:pic>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928716628"/>
      </p:ext>
    </p:extLst>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b="1">
                <a:solidFill>
                  <a:srgbClr val="244061"/>
                </a:solidFill>
                <a:latin typeface="Calibri"/>
                <a:ea typeface="Calibri"/>
                <a:cs typeface="Calibri"/>
                <a:sym typeface="Calibri"/>
              </a:rPr>
              <a:t>Why a People's Budget Campaign?</a:t>
            </a:r>
          </a:p>
        </p:txBody>
      </p:sp>
      <p:sp>
        <p:nvSpPr>
          <p:cNvPr id="120" name="Shape 120"/>
          <p:cNvSpPr txBox="1">
            <a:spLocks noGrp="1"/>
          </p:cNvSpPr>
          <p:nvPr>
            <p:ph type="body" idx="1"/>
          </p:nvPr>
        </p:nvSpPr>
        <p:spPr>
          <a:xfrm>
            <a:off x="800100" y="2105026"/>
            <a:ext cx="9486900" cy="3314699"/>
          </a:xfrm>
          <a:prstGeom prst="rect">
            <a:avLst/>
          </a:prstGeom>
          <a:noFill/>
          <a:ln>
            <a:noFill/>
          </a:ln>
        </p:spPr>
        <p:txBody>
          <a:bodyPr vert="horz" lIns="91425" tIns="45700" rIns="91425" bIns="45700" rtlCol="0" anchor="t" anchorCtr="0">
            <a:noAutofit/>
          </a:bodyPr>
          <a:lstStyle/>
          <a:p>
            <a:pPr marL="342900" indent="-326390">
              <a:lnSpc>
                <a:spcPct val="80000"/>
              </a:lnSpc>
              <a:spcBef>
                <a:spcPts val="0"/>
              </a:spcBef>
              <a:buClr>
                <a:schemeClr val="dk1"/>
              </a:buClr>
              <a:buSzPct val="100000"/>
              <a:buFont typeface="Arial"/>
              <a:buChar char="•"/>
            </a:pPr>
            <a:r>
              <a:rPr lang="en-US" sz="2700" dirty="0"/>
              <a:t>Activate the progressive grassroots on a comprehensive cross-issue platform</a:t>
            </a:r>
            <a:br>
              <a:rPr lang="en-US" sz="2700" dirty="0"/>
            </a:br>
            <a:endParaRPr lang="en-US" sz="2700" dirty="0"/>
          </a:p>
          <a:p>
            <a:pPr>
              <a:lnSpc>
                <a:spcPct val="80000"/>
              </a:lnSpc>
              <a:spcBef>
                <a:spcPts val="592"/>
              </a:spcBef>
              <a:buClr>
                <a:schemeClr val="dk1"/>
              </a:buClr>
              <a:buSzPct val="100000"/>
              <a:buFont typeface="Arial"/>
              <a:buChar char="•"/>
            </a:pPr>
            <a:r>
              <a:rPr lang="en-US" sz="2700" dirty="0"/>
              <a:t>Link the PB to campaigns over component issues (for ex, debt-free college; climate change; military appropriations; shutdown threat)</a:t>
            </a:r>
            <a:br>
              <a:rPr lang="en-US" sz="2700" dirty="0"/>
            </a:br>
            <a:endParaRPr lang="en-US" sz="2700" dirty="0"/>
          </a:p>
          <a:p>
            <a:pPr>
              <a:lnSpc>
                <a:spcPct val="80000"/>
              </a:lnSpc>
              <a:spcBef>
                <a:spcPts val="592"/>
              </a:spcBef>
              <a:buClr>
                <a:schemeClr val="dk1"/>
              </a:buClr>
              <a:buSzPct val="100000"/>
              <a:buFont typeface="Arial"/>
              <a:buChar char="•"/>
            </a:pPr>
            <a:r>
              <a:rPr lang="en-US" sz="2700" dirty="0"/>
              <a:t>Build bridges between social justice movements, promote cross-movement solidarity and collaboration</a:t>
            </a:r>
            <a:br>
              <a:rPr lang="en-US" sz="2700" dirty="0"/>
            </a:br>
            <a:endParaRPr lang="en-US" sz="2700" dirty="0"/>
          </a:p>
          <a:p>
            <a:pPr marL="342900" indent="-326390">
              <a:lnSpc>
                <a:spcPct val="80000"/>
              </a:lnSpc>
              <a:spcBef>
                <a:spcPts val="0"/>
              </a:spcBef>
              <a:buClr>
                <a:schemeClr val="dk1"/>
              </a:buClr>
              <a:buSzPct val="100000"/>
              <a:buFont typeface="Arial"/>
              <a:buChar char="•"/>
            </a:pPr>
            <a:r>
              <a:rPr lang="en-US" sz="2700" dirty="0">
                <a:solidFill>
                  <a:schemeClr val="dk1"/>
                </a:solidFill>
                <a:latin typeface="Calibri"/>
                <a:ea typeface="Calibri"/>
                <a:cs typeface="Calibri"/>
                <a:sym typeface="Calibri"/>
              </a:rPr>
              <a:t>Make the PB a serious "player" each year</a:t>
            </a:r>
            <a:r>
              <a:rPr lang="en-US" sz="2700" dirty="0"/>
              <a:t>; </a:t>
            </a:r>
            <a:r>
              <a:rPr lang="en-US" sz="2700" dirty="0">
                <a:solidFill>
                  <a:schemeClr val="dk1"/>
                </a:solidFill>
                <a:latin typeface="Calibri"/>
                <a:ea typeface="Calibri"/>
                <a:cs typeface="Calibri"/>
                <a:sym typeface="Calibri"/>
              </a:rPr>
              <a:t>Increase Congressional support for the PB in annual vote</a:t>
            </a:r>
          </a:p>
          <a:p>
            <a:pPr marL="342900" indent="-342900">
              <a:lnSpc>
                <a:spcPct val="80000"/>
              </a:lnSpc>
              <a:spcBef>
                <a:spcPts val="592"/>
              </a:spcBef>
              <a:buClr>
                <a:schemeClr val="dk1"/>
              </a:buClr>
              <a:buSzPct val="109629"/>
              <a:buNone/>
            </a:pPr>
            <a:endParaRPr sz="270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00326396"/>
      </p:ext>
    </p:extLst>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09575" y="274637"/>
            <a:ext cx="10906125"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dirty="0">
                <a:solidFill>
                  <a:srgbClr val="244061"/>
                </a:solidFill>
                <a:latin typeface="Calibri"/>
                <a:ea typeface="Calibri"/>
                <a:cs typeface="Calibri"/>
                <a:sym typeface="Calibri"/>
              </a:rPr>
              <a:t>How to organize for the People's Budget</a:t>
            </a:r>
          </a:p>
        </p:txBody>
      </p:sp>
      <p:sp>
        <p:nvSpPr>
          <p:cNvPr id="126" name="Shape 126"/>
          <p:cNvSpPr txBox="1">
            <a:spLocks noGrp="1"/>
          </p:cNvSpPr>
          <p:nvPr>
            <p:ph type="body" idx="1"/>
          </p:nvPr>
        </p:nvSpPr>
        <p:spPr>
          <a:xfrm>
            <a:off x="666750" y="2162175"/>
            <a:ext cx="9820275" cy="3371850"/>
          </a:xfrm>
          <a:prstGeom prst="rect">
            <a:avLst/>
          </a:prstGeom>
          <a:noFill/>
          <a:ln>
            <a:noFill/>
          </a:ln>
        </p:spPr>
        <p:txBody>
          <a:bodyPr vert="horz" lIns="91425" tIns="45700" rIns="91425" bIns="45700" rtlCol="0" anchor="t" anchorCtr="0">
            <a:noAutofit/>
          </a:bodyPr>
          <a:lstStyle/>
          <a:p>
            <a:pPr marL="342900" indent="-342900">
              <a:lnSpc>
                <a:spcPct val="80000"/>
              </a:lnSpc>
              <a:spcBef>
                <a:spcPts val="496"/>
              </a:spcBef>
              <a:buClr>
                <a:schemeClr val="dk1"/>
              </a:buClr>
              <a:buSzPct val="99200"/>
              <a:buFont typeface="Arial"/>
              <a:buChar char="•"/>
            </a:pPr>
            <a:r>
              <a:rPr lang="en-US" sz="2480" dirty="0">
                <a:solidFill>
                  <a:schemeClr val="dk1"/>
                </a:solidFill>
                <a:latin typeface="Calibri"/>
                <a:ea typeface="Calibri"/>
                <a:cs typeface="Calibri"/>
                <a:sym typeface="Calibri"/>
              </a:rPr>
              <a:t>Bring together more national organizations in the People's Budget Campaign</a:t>
            </a:r>
          </a:p>
          <a:p>
            <a:pPr marL="342900" indent="-337820">
              <a:lnSpc>
                <a:spcPct val="80000"/>
              </a:lnSpc>
              <a:spcBef>
                <a:spcPts val="496"/>
              </a:spcBef>
              <a:buClr>
                <a:schemeClr val="dk1"/>
              </a:buClr>
              <a:buSzPct val="100000"/>
              <a:buFont typeface="Arial"/>
              <a:buChar char="•"/>
            </a:pPr>
            <a:r>
              <a:rPr lang="en-US" sz="2400" dirty="0"/>
              <a:t>Subject matter is complicated: C</a:t>
            </a:r>
            <a:r>
              <a:rPr lang="en-US" sz="2400" dirty="0">
                <a:solidFill>
                  <a:schemeClr val="dk1"/>
                </a:solidFill>
                <a:latin typeface="Calibri"/>
                <a:ea typeface="Calibri"/>
                <a:cs typeface="Calibri"/>
                <a:sym typeface="Calibri"/>
              </a:rPr>
              <a:t>ommunication </a:t>
            </a:r>
            <a:r>
              <a:rPr lang="en-US" sz="2400" dirty="0"/>
              <a:t>and</a:t>
            </a:r>
            <a:r>
              <a:rPr lang="en-US" sz="2400" dirty="0">
                <a:solidFill>
                  <a:schemeClr val="dk1"/>
                </a:solidFill>
                <a:latin typeface="Calibri"/>
                <a:ea typeface="Calibri"/>
                <a:cs typeface="Calibri"/>
                <a:sym typeface="Calibri"/>
              </a:rPr>
              <a:t> research res</a:t>
            </a:r>
            <a:r>
              <a:rPr lang="en-US" sz="2400" dirty="0"/>
              <a:t>ources are important</a:t>
            </a:r>
          </a:p>
          <a:p>
            <a:pPr marL="342900" indent="-342900">
              <a:lnSpc>
                <a:spcPct val="80000"/>
              </a:lnSpc>
              <a:spcBef>
                <a:spcPts val="496"/>
              </a:spcBef>
              <a:buClr>
                <a:schemeClr val="dk1"/>
              </a:buClr>
              <a:buSzPct val="99200"/>
              <a:buFont typeface="Arial"/>
              <a:buChar char="•"/>
            </a:pPr>
            <a:r>
              <a:rPr lang="en-US" sz="2480" dirty="0">
                <a:solidFill>
                  <a:schemeClr val="dk1"/>
                </a:solidFill>
                <a:latin typeface="Calibri"/>
                <a:ea typeface="Calibri"/>
                <a:cs typeface="Calibri"/>
                <a:sym typeface="Calibri"/>
              </a:rPr>
              <a:t>Online campaigning</a:t>
            </a:r>
            <a:r>
              <a:rPr lang="en-US" sz="2480" dirty="0"/>
              <a:t>:</a:t>
            </a:r>
            <a:r>
              <a:rPr lang="en-US" sz="2480" dirty="0">
                <a:solidFill>
                  <a:schemeClr val="dk1"/>
                </a:solidFill>
                <a:latin typeface="Calibri"/>
                <a:ea typeface="Calibri"/>
                <a:cs typeface="Calibri"/>
                <a:sym typeface="Calibri"/>
              </a:rPr>
              <a:t> Link the People’s Budget to topical issues throughout the year</a:t>
            </a:r>
          </a:p>
          <a:p>
            <a:pPr marL="342900" indent="-342900">
              <a:lnSpc>
                <a:spcPct val="80000"/>
              </a:lnSpc>
              <a:spcBef>
                <a:spcPts val="496"/>
              </a:spcBef>
              <a:buClr>
                <a:schemeClr val="dk1"/>
              </a:buClr>
              <a:buSzPct val="99200"/>
              <a:buFont typeface="Arial"/>
              <a:buChar char="•"/>
            </a:pPr>
            <a:r>
              <a:rPr lang="en-US" sz="2480" dirty="0">
                <a:solidFill>
                  <a:schemeClr val="dk1"/>
                </a:solidFill>
                <a:latin typeface="Calibri"/>
                <a:ea typeface="Calibri"/>
                <a:cs typeface="Calibri"/>
                <a:sym typeface="Calibri"/>
              </a:rPr>
              <a:t>Mov</a:t>
            </a:r>
            <a:r>
              <a:rPr lang="en-US" sz="2480" dirty="0"/>
              <a:t>e</a:t>
            </a:r>
            <a:r>
              <a:rPr lang="en-US" sz="2480" dirty="0">
                <a:solidFill>
                  <a:schemeClr val="dk1"/>
                </a:solidFill>
                <a:latin typeface="Calibri"/>
                <a:ea typeface="Calibri"/>
                <a:cs typeface="Calibri"/>
                <a:sym typeface="Calibri"/>
              </a:rPr>
              <a:t> more progressive Democrats to support the budget who have not yet done so</a:t>
            </a:r>
          </a:p>
          <a:p>
            <a:pPr marL="742950" lvl="1" indent="-285750">
              <a:lnSpc>
                <a:spcPct val="80000"/>
              </a:lnSpc>
              <a:spcBef>
                <a:spcPts val="434"/>
              </a:spcBef>
              <a:buClr>
                <a:schemeClr val="dk1"/>
              </a:buClr>
              <a:buSzPct val="98636"/>
              <a:buFont typeface="Arial"/>
              <a:buChar char="–"/>
            </a:pPr>
            <a:r>
              <a:rPr lang="en-US" sz="2170" dirty="0">
                <a:solidFill>
                  <a:schemeClr val="dk1"/>
                </a:solidFill>
                <a:latin typeface="Calibri"/>
                <a:ea typeface="Calibri"/>
                <a:cs typeface="Calibri"/>
                <a:sym typeface="Calibri"/>
              </a:rPr>
              <a:t>Target gettable reps who can be moved</a:t>
            </a:r>
          </a:p>
          <a:p>
            <a:pPr marL="742950" lvl="1" indent="-285750">
              <a:lnSpc>
                <a:spcPct val="80000"/>
              </a:lnSpc>
              <a:spcBef>
                <a:spcPts val="434"/>
              </a:spcBef>
              <a:buClr>
                <a:schemeClr val="dk1"/>
              </a:buClr>
              <a:buSzPct val="98636"/>
              <a:buFont typeface="Arial"/>
              <a:buChar char="–"/>
            </a:pPr>
            <a:r>
              <a:rPr lang="en-US" sz="2170" dirty="0">
                <a:solidFill>
                  <a:schemeClr val="dk1"/>
                </a:solidFill>
                <a:latin typeface="Calibri"/>
                <a:ea typeface="Calibri"/>
                <a:cs typeface="Calibri"/>
                <a:sym typeface="Calibri"/>
              </a:rPr>
              <a:t>Build a local coalition to campaign for the member's attention </a:t>
            </a:r>
          </a:p>
          <a:p>
            <a:pPr marL="742950" lvl="1" indent="-285750">
              <a:lnSpc>
                <a:spcPct val="80000"/>
              </a:lnSpc>
              <a:spcBef>
                <a:spcPts val="434"/>
              </a:spcBef>
              <a:buClr>
                <a:schemeClr val="dk1"/>
              </a:buClr>
              <a:buSzPct val="98636"/>
              <a:buFont typeface="Arial"/>
              <a:buChar char="–"/>
            </a:pPr>
            <a:r>
              <a:rPr lang="en-US" sz="2170" dirty="0">
                <a:solidFill>
                  <a:schemeClr val="dk1"/>
                </a:solidFill>
                <a:latin typeface="Calibri"/>
                <a:ea typeface="Calibri"/>
                <a:cs typeface="Calibri"/>
                <a:sym typeface="Calibri"/>
              </a:rPr>
              <a:t>Link federal budget issues with locally resonant issues in those districts</a:t>
            </a:r>
            <a:endParaRPr sz="217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24882689"/>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accent1">
                    <a:lumMod val="50000"/>
                  </a:schemeClr>
                </a:solidFill>
              </a:rPr>
              <a:t>Speakers</a:t>
            </a:r>
          </a:p>
        </p:txBody>
      </p:sp>
      <p:sp>
        <p:nvSpPr>
          <p:cNvPr id="4" name="Content Placeholder 3"/>
          <p:cNvSpPr>
            <a:spLocks noGrp="1"/>
          </p:cNvSpPr>
          <p:nvPr>
            <p:ph idx="1"/>
          </p:nvPr>
        </p:nvSpPr>
        <p:spPr/>
        <p:txBody>
          <a:bodyPr/>
          <a:lstStyle/>
          <a:p>
            <a:r>
              <a:rPr lang="en-US" dirty="0"/>
              <a:t>Michael Darner, Executive Director, Congressional Progressive Caucus</a:t>
            </a:r>
          </a:p>
          <a:p>
            <a:r>
              <a:rPr lang="en-US" dirty="0"/>
              <a:t>Alicia Molt, Office of Rep. Mark Pocan</a:t>
            </a:r>
          </a:p>
          <a:p>
            <a:r>
              <a:rPr lang="en-US" dirty="0"/>
              <a:t>Cole Harrison, Peace Action</a:t>
            </a:r>
          </a:p>
          <a:p>
            <a:r>
              <a:rPr lang="en-US" dirty="0"/>
              <a:t>Michael Kane, National Alliance of HUD Tenants</a:t>
            </a:r>
            <a:br>
              <a:rPr lang="en-US" dirty="0"/>
            </a:br>
            <a:r>
              <a:rPr lang="en-US" dirty="0"/>
              <a:t>H. Demetrius Bonner, National Alliance of HUD Tenants</a:t>
            </a:r>
          </a:p>
          <a:p>
            <a:r>
              <a:rPr lang="en-US" dirty="0"/>
              <a:t>Russell Greene, People Demanding Action</a:t>
            </a:r>
          </a:p>
          <a:p>
            <a:r>
              <a:rPr lang="en-US" dirty="0"/>
              <a:t>Paul Shannon, American Friends Service Committee</a:t>
            </a:r>
          </a:p>
          <a:p>
            <a:endParaRPr lang="en-US" dirty="0"/>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826615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sz="3959" b="1">
                <a:solidFill>
                  <a:srgbClr val="244061"/>
                </a:solidFill>
              </a:rPr>
              <a:t>Coordination between CPC &amp; Grassroots Advocates</a:t>
            </a:r>
          </a:p>
        </p:txBody>
      </p:sp>
      <p:sp>
        <p:nvSpPr>
          <p:cNvPr id="132" name="Shape 132"/>
          <p:cNvSpPr txBox="1">
            <a:spLocks noGrp="1"/>
          </p:cNvSpPr>
          <p:nvPr>
            <p:ph type="body" idx="1"/>
          </p:nvPr>
        </p:nvSpPr>
        <p:spPr>
          <a:xfrm>
            <a:off x="733425" y="2038352"/>
            <a:ext cx="9658350" cy="3533774"/>
          </a:xfrm>
          <a:prstGeom prst="rect">
            <a:avLst/>
          </a:prstGeom>
          <a:noFill/>
          <a:ln>
            <a:noFill/>
          </a:ln>
        </p:spPr>
        <p:txBody>
          <a:bodyPr vert="horz" lIns="91425" tIns="45700" rIns="91425" bIns="45700" rtlCol="0" anchor="t" anchorCtr="0">
            <a:noAutofit/>
          </a:bodyPr>
          <a:lstStyle/>
          <a:p>
            <a:pPr marL="342900" indent="-342900">
              <a:spcBef>
                <a:spcPts val="0"/>
              </a:spcBef>
              <a:buClr>
                <a:schemeClr val="dk1"/>
              </a:buClr>
              <a:buSzPct val="98666"/>
              <a:buFont typeface="Arial"/>
              <a:buChar char="•"/>
            </a:pPr>
            <a:r>
              <a:rPr lang="en-US" sz="2960" dirty="0">
                <a:solidFill>
                  <a:schemeClr val="dk1"/>
                </a:solidFill>
                <a:latin typeface="Calibri"/>
                <a:ea typeface="Calibri"/>
                <a:cs typeface="Calibri"/>
                <a:sym typeface="Calibri"/>
              </a:rPr>
              <a:t>Keep the “People’s Budget” brand for several years so that we have time to build recognition</a:t>
            </a:r>
          </a:p>
          <a:p>
            <a:pPr marL="742950" lvl="1" indent="-285750">
              <a:spcBef>
                <a:spcPts val="518"/>
              </a:spcBef>
              <a:buClr>
                <a:schemeClr val="dk1"/>
              </a:buClr>
              <a:buSzPct val="99615"/>
              <a:buFont typeface="Arial"/>
              <a:buChar char="–"/>
            </a:pPr>
            <a:r>
              <a:rPr lang="en-US" sz="2590" dirty="0">
                <a:solidFill>
                  <a:schemeClr val="dk1"/>
                </a:solidFill>
                <a:latin typeface="Calibri"/>
                <a:ea typeface="Calibri"/>
                <a:cs typeface="Calibri"/>
                <a:sym typeface="Calibri"/>
              </a:rPr>
              <a:t>Use a subtitle to differentiate each year</a:t>
            </a:r>
          </a:p>
          <a:p>
            <a:pPr marL="342900" indent="-342900">
              <a:spcBef>
                <a:spcPts val="592"/>
              </a:spcBef>
              <a:buClr>
                <a:schemeClr val="dk1"/>
              </a:buClr>
              <a:buSzPct val="98666"/>
              <a:buFont typeface="Arial"/>
              <a:buChar char="•"/>
            </a:pPr>
            <a:r>
              <a:rPr lang="en-US" sz="2960" dirty="0">
                <a:solidFill>
                  <a:schemeClr val="dk1"/>
                </a:solidFill>
                <a:latin typeface="Calibri"/>
                <a:ea typeface="Calibri"/>
                <a:cs typeface="Calibri"/>
                <a:sym typeface="Calibri"/>
              </a:rPr>
              <a:t>Identify areas for substantive change well in advance (fall?)</a:t>
            </a:r>
          </a:p>
          <a:p>
            <a:pPr marL="342900" indent="-342900">
              <a:spcBef>
                <a:spcPts val="592"/>
              </a:spcBef>
              <a:buClr>
                <a:schemeClr val="dk1"/>
              </a:buClr>
              <a:buSzPct val="98666"/>
              <a:buFont typeface="Arial"/>
              <a:buChar char="•"/>
            </a:pPr>
            <a:r>
              <a:rPr lang="en-US" sz="2960" dirty="0">
                <a:solidFill>
                  <a:schemeClr val="dk1"/>
                </a:solidFill>
                <a:latin typeface="Calibri"/>
                <a:ea typeface="Calibri"/>
                <a:cs typeface="Calibri"/>
                <a:sym typeface="Calibri"/>
              </a:rPr>
              <a:t>Release budget preview in advance and share with advocates to prepare campaigns</a:t>
            </a:r>
          </a:p>
          <a:p>
            <a:pPr marL="342900" indent="-342900">
              <a:spcBef>
                <a:spcPts val="592"/>
              </a:spcBef>
              <a:buClr>
                <a:schemeClr val="dk1"/>
              </a:buClr>
              <a:buSzPct val="98666"/>
              <a:buFont typeface="Arial"/>
              <a:buChar char="•"/>
            </a:pPr>
            <a:r>
              <a:rPr lang="en-US" sz="2960" dirty="0">
                <a:solidFill>
                  <a:schemeClr val="dk1"/>
                </a:solidFill>
                <a:latin typeface="Calibri"/>
                <a:ea typeface="Calibri"/>
                <a:cs typeface="Calibri"/>
                <a:sym typeface="Calibri"/>
              </a:rPr>
              <a:t>Tie PB to topical issues during the year and coordinate those plans</a:t>
            </a:r>
          </a:p>
          <a:p>
            <a:pPr marL="342900" indent="-342900">
              <a:spcBef>
                <a:spcPts val="592"/>
              </a:spcBef>
              <a:buClr>
                <a:schemeClr val="dk1"/>
              </a:buClr>
              <a:buSzPct val="98666"/>
              <a:buNone/>
            </a:pPr>
            <a:endParaRPr sz="2960" dirty="0">
              <a:solidFill>
                <a:schemeClr val="dk1"/>
              </a:solidFill>
              <a:latin typeface="Calibri"/>
              <a:ea typeface="Calibri"/>
              <a:cs typeface="Calibri"/>
              <a:sym typeface="Calibri"/>
            </a:endParaRP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066581465"/>
      </p:ext>
    </p:extLst>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1981200" y="274637"/>
            <a:ext cx="8229600" cy="1143000"/>
          </a:xfrm>
          <a:prstGeom prst="rect">
            <a:avLst/>
          </a:prstGeom>
          <a:noFill/>
          <a:ln>
            <a:noFill/>
          </a:ln>
        </p:spPr>
        <p:txBody>
          <a:bodyPr vert="horz" lIns="91425" tIns="45700" rIns="91425" bIns="45700" rtlCol="0" anchor="ctr" anchorCtr="0">
            <a:noAutofit/>
          </a:bodyPr>
          <a:lstStyle/>
          <a:p>
            <a:pPr algn="ctr">
              <a:spcBef>
                <a:spcPts val="0"/>
              </a:spcBef>
              <a:buClr>
                <a:srgbClr val="244061"/>
              </a:buClr>
              <a:buSzPct val="25000"/>
            </a:pPr>
            <a:r>
              <a:rPr lang="en-US" b="1" dirty="0">
                <a:solidFill>
                  <a:srgbClr val="244061"/>
                </a:solidFill>
                <a:latin typeface="Calibri"/>
                <a:ea typeface="Calibri"/>
                <a:cs typeface="Calibri"/>
                <a:sym typeface="Calibri"/>
              </a:rPr>
              <a:t>Next steps</a:t>
            </a:r>
          </a:p>
        </p:txBody>
      </p:sp>
      <p:sp>
        <p:nvSpPr>
          <p:cNvPr id="138" name="Shape 138"/>
          <p:cNvSpPr txBox="1">
            <a:spLocks noGrp="1"/>
          </p:cNvSpPr>
          <p:nvPr>
            <p:ph type="body" idx="1"/>
          </p:nvPr>
        </p:nvSpPr>
        <p:spPr>
          <a:xfrm>
            <a:off x="1019175" y="2047876"/>
            <a:ext cx="9486900" cy="3829049"/>
          </a:xfrm>
          <a:prstGeom prst="rect">
            <a:avLst/>
          </a:prstGeom>
          <a:noFill/>
          <a:ln>
            <a:noFill/>
          </a:ln>
        </p:spPr>
        <p:txBody>
          <a:bodyPr vert="horz" lIns="91425" tIns="45700" rIns="91425" bIns="45700" rtlCol="0" anchor="t" anchorCtr="0">
            <a:noAutofit/>
          </a:bodyPr>
          <a:lstStyle/>
          <a:p>
            <a:pPr marL="342900" indent="-342900">
              <a:spcBef>
                <a:spcPts val="0"/>
              </a:spcBef>
              <a:buClr>
                <a:schemeClr val="dk1"/>
              </a:buClr>
              <a:buSzPct val="100000"/>
              <a:buFont typeface="Arial"/>
              <a:buChar char="•"/>
            </a:pPr>
            <a:r>
              <a:rPr lang="en-US" sz="3200" dirty="0">
                <a:solidFill>
                  <a:schemeClr val="dk1"/>
                </a:solidFill>
                <a:latin typeface="Calibri"/>
                <a:ea typeface="Calibri"/>
                <a:cs typeface="Calibri"/>
                <a:sym typeface="Calibri"/>
              </a:rPr>
              <a:t>Join us for our Workshop </a:t>
            </a:r>
            <a:r>
              <a:rPr lang="en-US" dirty="0"/>
              <a:t>&amp;</a:t>
            </a:r>
            <a:r>
              <a:rPr lang="en-US" sz="3200" dirty="0">
                <a:solidFill>
                  <a:schemeClr val="dk1"/>
                </a:solidFill>
                <a:latin typeface="Calibri"/>
                <a:ea typeface="Calibri"/>
                <a:cs typeface="Calibri"/>
                <a:sym typeface="Calibri"/>
              </a:rPr>
              <a:t> Breakout</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Website </a:t>
            </a:r>
            <a:r>
              <a:rPr lang="en-US" sz="1800" u="sng" dirty="0">
                <a:solidFill>
                  <a:srgbClr val="1155CC"/>
                </a:solidFill>
                <a:highlight>
                  <a:srgbClr val="FFFFFF"/>
                </a:highlight>
                <a:latin typeface="Arial"/>
                <a:ea typeface="Arial"/>
                <a:cs typeface="Arial"/>
                <a:sym typeface="Arial"/>
                <a:hlinkClick r:id="rId3"/>
              </a:rPr>
              <a:t>peopledemandingaction.org/campaigns/the-people-s-budget</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Handouts on proposed improvements to PB</a:t>
            </a:r>
          </a:p>
          <a:p>
            <a:pPr marL="342900" indent="-342900">
              <a:spcBef>
                <a:spcPts val="640"/>
              </a:spcBef>
              <a:buClr>
                <a:schemeClr val="dk1"/>
              </a:buClr>
              <a:buSzPct val="100000"/>
              <a:buFont typeface="Arial"/>
              <a:buChar char="•"/>
            </a:pPr>
            <a:r>
              <a:rPr lang="en-US" sz="3200" dirty="0">
                <a:solidFill>
                  <a:schemeClr val="dk1"/>
                </a:solidFill>
                <a:latin typeface="Calibri"/>
                <a:ea typeface="Calibri"/>
                <a:cs typeface="Calibri"/>
                <a:sym typeface="Calibri"/>
              </a:rPr>
              <a:t>Timeline for this year’s budget cycle</a:t>
            </a:r>
          </a:p>
          <a:p>
            <a:pPr lvl="1">
              <a:spcBef>
                <a:spcPts val="640"/>
              </a:spcBef>
            </a:pPr>
            <a:r>
              <a:rPr lang="en-US" dirty="0"/>
              <a:t>Feb 9: President’s Budget released by OMB</a:t>
            </a:r>
          </a:p>
          <a:p>
            <a:pPr lvl="1">
              <a:spcBef>
                <a:spcPts val="640"/>
              </a:spcBef>
            </a:pPr>
            <a:r>
              <a:rPr lang="en-US" dirty="0"/>
              <a:t>Feb 25: House Budget committee markup budget resolution</a:t>
            </a:r>
          </a:p>
          <a:p>
            <a:pPr lvl="1">
              <a:spcBef>
                <a:spcPts val="640"/>
              </a:spcBef>
            </a:pPr>
            <a:r>
              <a:rPr lang="en-US" dirty="0"/>
              <a:t>week of Feb 29: House floor action on budget</a:t>
            </a:r>
          </a:p>
          <a:p>
            <a:pPr lvl="1">
              <a:spcBef>
                <a:spcPts val="640"/>
              </a:spcBef>
            </a:pPr>
            <a:r>
              <a:rPr lang="en-US" dirty="0"/>
              <a:t>March 15</a:t>
            </a:r>
            <a:r>
              <a:rPr lang="en-US" baseline="30000" dirty="0"/>
              <a:t>th</a:t>
            </a:r>
            <a:r>
              <a:rPr lang="en-US" dirty="0"/>
              <a:t>: People’s Budget Press Conference</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585800673"/>
      </p:ext>
    </p:extLst>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Can You Visit/Call These Reps?</a:t>
            </a:r>
          </a:p>
        </p:txBody>
      </p:sp>
      <p:sp>
        <p:nvSpPr>
          <p:cNvPr id="3" name="Content Placeholder 2"/>
          <p:cNvSpPr>
            <a:spLocks noGrp="1"/>
          </p:cNvSpPr>
          <p:nvPr>
            <p:ph idx="1"/>
          </p:nvPr>
        </p:nvSpPr>
        <p:spPr>
          <a:xfrm>
            <a:off x="580768" y="1825625"/>
            <a:ext cx="5053913" cy="4351338"/>
          </a:xfrm>
        </p:spPr>
        <p:txBody>
          <a:bodyPr>
            <a:normAutofit lnSpcReduction="10000"/>
          </a:bodyPr>
          <a:lstStyle/>
          <a:p>
            <a:r>
              <a:rPr lang="en-US" dirty="0"/>
              <a:t>Rep. Eric </a:t>
            </a:r>
            <a:r>
              <a:rPr lang="en-US" dirty="0" err="1"/>
              <a:t>Swalwell</a:t>
            </a:r>
            <a:r>
              <a:rPr lang="en-US" dirty="0"/>
              <a:t>(CA15)</a:t>
            </a:r>
          </a:p>
          <a:p>
            <a:r>
              <a:rPr lang="en-US" dirty="0"/>
              <a:t>Rep. Julia </a:t>
            </a:r>
            <a:r>
              <a:rPr lang="en-US" dirty="0" err="1"/>
              <a:t>Brownley</a:t>
            </a:r>
            <a:r>
              <a:rPr lang="en-US" dirty="0"/>
              <a:t> (CA26)</a:t>
            </a:r>
          </a:p>
          <a:p>
            <a:r>
              <a:rPr lang="en-US" dirty="0"/>
              <a:t>Rep. Brad Sherman (CA30)</a:t>
            </a:r>
          </a:p>
          <a:p>
            <a:r>
              <a:rPr lang="en-US" dirty="0"/>
              <a:t>Rep. Rosa DeLauro (CT03)</a:t>
            </a:r>
          </a:p>
          <a:p>
            <a:r>
              <a:rPr lang="en-US" dirty="0"/>
              <a:t>Rep. John Larson (CT01)</a:t>
            </a:r>
          </a:p>
          <a:p>
            <a:r>
              <a:rPr lang="en-US" dirty="0"/>
              <a:t>Rep. Stanford Bishop (GA02)</a:t>
            </a:r>
          </a:p>
          <a:p>
            <a:r>
              <a:rPr lang="en-US" dirty="0"/>
              <a:t>Rep. </a:t>
            </a:r>
            <a:r>
              <a:rPr lang="en-US" dirty="0" err="1"/>
              <a:t>Tulsi</a:t>
            </a:r>
            <a:r>
              <a:rPr lang="en-US" dirty="0"/>
              <a:t> </a:t>
            </a:r>
            <a:r>
              <a:rPr lang="en-US" dirty="0" err="1"/>
              <a:t>Gabbard</a:t>
            </a:r>
            <a:r>
              <a:rPr lang="en-US" dirty="0"/>
              <a:t> (HI02)</a:t>
            </a:r>
          </a:p>
          <a:p>
            <a:r>
              <a:rPr lang="en-US" dirty="0"/>
              <a:t>Rep. Tammy Duckworth (IL08)</a:t>
            </a:r>
          </a:p>
          <a:p>
            <a:r>
              <a:rPr lang="en-US" dirty="0"/>
              <a:t>Rep. Joseph Kennedy (MA04)</a:t>
            </a:r>
          </a:p>
          <a:p>
            <a:endParaRPr lang="en-US" dirty="0"/>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7" name="Content Placeholder 2"/>
          <p:cNvSpPr txBox="1">
            <a:spLocks/>
          </p:cNvSpPr>
          <p:nvPr/>
        </p:nvSpPr>
        <p:spPr>
          <a:xfrm>
            <a:off x="6462585" y="1825625"/>
            <a:ext cx="5478162"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Rep. Dutch </a:t>
            </a:r>
            <a:r>
              <a:rPr lang="en-US" dirty="0" err="1"/>
              <a:t>Ruppersberger</a:t>
            </a:r>
            <a:r>
              <a:rPr lang="en-US" dirty="0"/>
              <a:t> (MD02)</a:t>
            </a:r>
          </a:p>
          <a:p>
            <a:r>
              <a:rPr lang="en-US" dirty="0"/>
              <a:t>Rep. </a:t>
            </a:r>
            <a:r>
              <a:rPr lang="en-US" dirty="0" err="1"/>
              <a:t>Steny</a:t>
            </a:r>
            <a:r>
              <a:rPr lang="en-US" dirty="0"/>
              <a:t> Hoyer (MD05)</a:t>
            </a:r>
          </a:p>
          <a:p>
            <a:r>
              <a:rPr lang="en-US" dirty="0"/>
              <a:t>Rep. Chris Van </a:t>
            </a:r>
            <a:r>
              <a:rPr lang="en-US" dirty="0" err="1"/>
              <a:t>Hollen</a:t>
            </a:r>
            <a:r>
              <a:rPr lang="en-US" dirty="0"/>
              <a:t> (MD08)</a:t>
            </a:r>
          </a:p>
          <a:p>
            <a:r>
              <a:rPr lang="en-US" dirty="0"/>
              <a:t>Rep. Bill Pascrell (NJ09)</a:t>
            </a:r>
          </a:p>
          <a:p>
            <a:r>
              <a:rPr lang="en-US" dirty="0"/>
              <a:t>Rep. Steve Israel (NY03)</a:t>
            </a:r>
          </a:p>
          <a:p>
            <a:r>
              <a:rPr lang="en-US" dirty="0"/>
              <a:t>Matt Cartwright (PA17)</a:t>
            </a:r>
          </a:p>
          <a:p>
            <a:r>
              <a:rPr lang="en-US" dirty="0"/>
              <a:t>Rep. Jim </a:t>
            </a:r>
            <a:r>
              <a:rPr lang="en-US" dirty="0" err="1"/>
              <a:t>Langevin</a:t>
            </a:r>
            <a:r>
              <a:rPr lang="en-US" dirty="0"/>
              <a:t> (RI02)</a:t>
            </a:r>
          </a:p>
          <a:p>
            <a:r>
              <a:rPr lang="en-US" dirty="0"/>
              <a:t>Rep. </a:t>
            </a:r>
            <a:r>
              <a:rPr lang="en-US" dirty="0" err="1"/>
              <a:t>Beto</a:t>
            </a:r>
            <a:r>
              <a:rPr lang="en-US" dirty="0"/>
              <a:t> O’Rourke (TX16)</a:t>
            </a:r>
          </a:p>
          <a:p>
            <a:r>
              <a:rPr lang="en-US" dirty="0"/>
              <a:t>Rep. Joaquin Castro (TX20)</a:t>
            </a:r>
          </a:p>
          <a:p>
            <a:endParaRPr lang="en-US" dirty="0"/>
          </a:p>
          <a:p>
            <a:endParaRPr lang="en-US" dirty="0"/>
          </a:p>
        </p:txBody>
      </p:sp>
    </p:spTree>
    <p:extLst>
      <p:ext uri="{BB962C8B-B14F-4D97-AF65-F5344CB8AC3E}">
        <p14:creationId xmlns:p14="http://schemas.microsoft.com/office/powerpoint/2010/main" val="3532008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Russell Greene</a:t>
            </a:r>
          </a:p>
        </p:txBody>
      </p:sp>
      <p:sp>
        <p:nvSpPr>
          <p:cNvPr id="3" name="Content Placeholder 2"/>
          <p:cNvSpPr>
            <a:spLocks noGrp="1"/>
          </p:cNvSpPr>
          <p:nvPr>
            <p:ph idx="1"/>
          </p:nvPr>
        </p:nvSpPr>
        <p:spPr>
          <a:xfrm>
            <a:off x="838200" y="1825625"/>
            <a:ext cx="5800725" cy="4351338"/>
          </a:xfrm>
        </p:spPr>
        <p:txBody>
          <a:bodyPr>
            <a:normAutofit/>
          </a:bodyPr>
          <a:lstStyle/>
          <a:p>
            <a:pPr marL="0" indent="0">
              <a:buNone/>
            </a:pPr>
            <a:r>
              <a:rPr lang="en-US" sz="2400" dirty="0"/>
              <a:t>Russell Greene has been focused on the climate crisis since 1988. He is President, People Demanding Action, Founder and Chair, Progressive Democrats of San Fernando Valley, Chair, PDA, Stop Global Warming Issue Team, Advisory Board Chair, Kids vs. Global Warming, </a:t>
            </a:r>
            <a:r>
              <a:rPr lang="en-US" sz="2400" dirty="0" err="1"/>
              <a:t>iMatter</a:t>
            </a:r>
            <a:r>
              <a:rPr lang="en-US" sz="2400" dirty="0"/>
              <a:t> and Leader Corps, Climate Reality Project.</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stretch>
            <a:fillRect/>
          </a:stretch>
        </p:blipFill>
        <p:spPr>
          <a:xfrm>
            <a:off x="7995052" y="2147887"/>
            <a:ext cx="2834873" cy="2995613"/>
          </a:xfrm>
          <a:prstGeom prst="rect">
            <a:avLst/>
          </a:prstGeom>
        </p:spPr>
      </p:pic>
    </p:spTree>
    <p:extLst>
      <p:ext uri="{BB962C8B-B14F-4D97-AF65-F5344CB8AC3E}">
        <p14:creationId xmlns:p14="http://schemas.microsoft.com/office/powerpoint/2010/main" val="2794716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Protecting Our Environment</a:t>
            </a:r>
          </a:p>
        </p:txBody>
      </p:sp>
      <p:sp>
        <p:nvSpPr>
          <p:cNvPr id="3" name="Content Placeholder 2"/>
          <p:cNvSpPr>
            <a:spLocks noGrp="1"/>
          </p:cNvSpPr>
          <p:nvPr>
            <p:ph idx="1"/>
          </p:nvPr>
        </p:nvSpPr>
        <p:spPr/>
        <p:txBody>
          <a:bodyPr/>
          <a:lstStyle/>
          <a:p>
            <a:pPr marL="0" indent="0">
              <a:buNone/>
            </a:pPr>
            <a:r>
              <a:rPr lang="en-US" dirty="0"/>
              <a:t>“The only budget in Washington that truly accepts the urgency of the climate crisis.”  </a:t>
            </a:r>
            <a:r>
              <a:rPr lang="en-US" i="1" dirty="0"/>
              <a:t>Lukas Ross, Friends of the Earth</a:t>
            </a:r>
          </a:p>
          <a:p>
            <a:pPr marL="514350" indent="-514350">
              <a:buFont typeface="+mj-lt"/>
              <a:buAutoNum type="arabicPeriod"/>
            </a:pPr>
            <a:r>
              <a:rPr lang="en-US" dirty="0"/>
              <a:t>Impose a Price on Carbon Pollution</a:t>
            </a:r>
          </a:p>
          <a:p>
            <a:pPr marL="514350" indent="-514350">
              <a:buFont typeface="+mj-lt"/>
              <a:buAutoNum type="arabicPeriod"/>
            </a:pPr>
            <a:r>
              <a:rPr lang="en-US" dirty="0"/>
              <a:t>Eliminate Corporate Welfare for Oil, Gas and Coal Companies</a:t>
            </a:r>
          </a:p>
          <a:p>
            <a:pPr marL="514350" indent="-514350">
              <a:buFont typeface="+mj-lt"/>
              <a:buAutoNum type="arabicPeriod"/>
            </a:pPr>
            <a:r>
              <a:rPr lang="en-US" dirty="0"/>
              <a:t>Helping Communities Adapt </a:t>
            </a:r>
          </a:p>
          <a:p>
            <a:pPr marL="514350" indent="-514350">
              <a:buFont typeface="+mj-lt"/>
              <a:buAutoNum type="arabicPeriod"/>
            </a:pPr>
            <a:r>
              <a:rPr lang="en-US" dirty="0"/>
              <a:t>Reinstate Superfund Taxes</a:t>
            </a:r>
          </a:p>
          <a:p>
            <a:pPr marL="514350" indent="-514350">
              <a:buFont typeface="+mj-lt"/>
              <a:buAutoNum type="arabicPeriod"/>
            </a:pPr>
            <a:r>
              <a:rPr lang="en-US" dirty="0"/>
              <a:t>Crop Insurance Subsidies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28807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65125"/>
            <a:ext cx="10934700" cy="1325563"/>
          </a:xfrm>
        </p:spPr>
        <p:txBody>
          <a:bodyPr/>
          <a:lstStyle/>
          <a:p>
            <a:r>
              <a:rPr lang="en-US" b="1" dirty="0">
                <a:solidFill>
                  <a:schemeClr val="accent1">
                    <a:lumMod val="50000"/>
                  </a:schemeClr>
                </a:solidFill>
              </a:rPr>
              <a:t>Impose a Price on Carbon Pollution</a:t>
            </a:r>
            <a:endParaRPr lang="en-US" dirty="0">
              <a:solidFill>
                <a:schemeClr val="accent1">
                  <a:lumMod val="50000"/>
                </a:schemeClr>
              </a:solidFill>
            </a:endParaRPr>
          </a:p>
        </p:txBody>
      </p:sp>
      <p:sp>
        <p:nvSpPr>
          <p:cNvPr id="3" name="Content Placeholder 2"/>
          <p:cNvSpPr>
            <a:spLocks noGrp="1"/>
          </p:cNvSpPr>
          <p:nvPr>
            <p:ph idx="1"/>
          </p:nvPr>
        </p:nvSpPr>
        <p:spPr>
          <a:xfrm>
            <a:off x="419100" y="1825624"/>
            <a:ext cx="6629400" cy="4784725"/>
          </a:xfrm>
        </p:spPr>
        <p:txBody>
          <a:bodyPr>
            <a:normAutofit fontScale="85000" lnSpcReduction="10000"/>
          </a:bodyPr>
          <a:lstStyle/>
          <a:p>
            <a:pPr marL="0" indent="0">
              <a:buNone/>
            </a:pPr>
            <a:r>
              <a:rPr lang="en-US" dirty="0"/>
              <a:t>The People’s Budget implements a $25 per ton price on carbon dioxide emitted by polluters (increasing at 5.6 percent a year) and rebates 25 percent of all revenues to protect low income families from any rising energy costs via refundable credits. Revenue from this carbon price will be used to fund renewable energy and energy efficiency development and deployment. The Energy Information Administration found that a similar proposal would result in carbon emissions reductions of 26 percent below 2005 levels by 2020. This will go a long way toward setting the United States on a path to minimize the dangers of climate change, particularly when combined with air pollution control measures, increased energy efficiency and renewable energy deployment.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2050" name="Picture 2" descr="http://c1cleantechnicacom.wpengine.netdna-cdn.com/files/2015/10/oil-rig-570x3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102" y="2200275"/>
            <a:ext cx="4521875" cy="287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853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Eliminate Corporate Welfare for Oil, Gas and Coal Companies</a:t>
            </a:r>
            <a:endParaRPr lang="en-US" dirty="0">
              <a:solidFill>
                <a:schemeClr val="accent1">
                  <a:lumMod val="50000"/>
                </a:schemeClr>
              </a:solidFill>
            </a:endParaRPr>
          </a:p>
        </p:txBody>
      </p:sp>
      <p:sp>
        <p:nvSpPr>
          <p:cNvPr id="3" name="Content Placeholder 2"/>
          <p:cNvSpPr>
            <a:spLocks noGrp="1"/>
          </p:cNvSpPr>
          <p:nvPr>
            <p:ph idx="1"/>
          </p:nvPr>
        </p:nvSpPr>
        <p:spPr>
          <a:xfrm>
            <a:off x="838200" y="2349500"/>
            <a:ext cx="10515600" cy="3175000"/>
          </a:xfrm>
        </p:spPr>
        <p:txBody>
          <a:bodyPr>
            <a:normAutofit/>
          </a:bodyPr>
          <a:lstStyle/>
          <a:p>
            <a:pPr marL="0" indent="0">
              <a:buNone/>
            </a:pPr>
            <a:r>
              <a:rPr lang="en-US" dirty="0"/>
              <a:t>The CPC Budget repeals approximately $135 billion in fossil fuel subsidies over 10 years. The fossil fuel industry enjoys dozens of permanent subsidies thanks to decades of successful lobbying. Just one of these loopholes, the “percentage depletion allowance,” will cost taxpayers $17 billion over the next decade. Researchers at the International Monetary Fund found that in 2015 fossil fuel subsidies (including both tax breaks and the cost of health and environmental externalities) cost $5.3 trillion – or $10 million a minute.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0355574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Helping Communities Adapt</a:t>
            </a:r>
            <a:endParaRPr lang="en-US" dirty="0">
              <a:solidFill>
                <a:schemeClr val="accent1">
                  <a:lumMod val="50000"/>
                </a:schemeClr>
              </a:solidFill>
            </a:endParaRPr>
          </a:p>
        </p:txBody>
      </p:sp>
      <p:sp>
        <p:nvSpPr>
          <p:cNvPr id="3" name="Content Placeholder 2"/>
          <p:cNvSpPr>
            <a:spLocks noGrp="1"/>
          </p:cNvSpPr>
          <p:nvPr>
            <p:ph idx="1"/>
          </p:nvPr>
        </p:nvSpPr>
        <p:spPr>
          <a:xfrm>
            <a:off x="771524" y="2463800"/>
            <a:ext cx="9915525" cy="2470150"/>
          </a:xfrm>
        </p:spPr>
        <p:txBody>
          <a:bodyPr>
            <a:normAutofit/>
          </a:bodyPr>
          <a:lstStyle/>
          <a:p>
            <a:pPr marL="0" indent="0">
              <a:buNone/>
            </a:pPr>
            <a:r>
              <a:rPr lang="en-US" dirty="0"/>
              <a:t>The People’s Budget increases funding for EPA climate adaptation programs and FEMA climate resiliency initiatives. It also incorporates the job training and economic development funding outlined in the President’s POWER plus plan to assist displaced fossil fuel workers and communities impacted by changing energy policies.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191708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Reinstate Superfund Taxes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705475" cy="4351338"/>
          </a:xfrm>
        </p:spPr>
        <p:txBody>
          <a:bodyPr>
            <a:normAutofit lnSpcReduction="10000"/>
          </a:bodyPr>
          <a:lstStyle/>
          <a:p>
            <a:pPr marL="0" indent="0">
              <a:buNone/>
            </a:pPr>
            <a:r>
              <a:rPr lang="en-US" dirty="0"/>
              <a:t>Our budget reinstates the Superfund excise taxes that expired in 1995. The Environmental Protection Agency’s Superfund program, once largely funded by dedicated taxes, is now funded primarily by general revenue. Having a stable source of funding, rather than relying on year-to-year appropriations, will provide $22 billion more for cleanup of hazardous and contaminated land, often located in disadvantaged communities.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1026" name="Picture 2" descr="http://res.publicdomainfiles.com/pdf_view/45/135217632189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462" y="2222862"/>
            <a:ext cx="5045388" cy="3358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47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Crop Insurance Subsidies</a:t>
            </a:r>
            <a:endParaRPr lang="en-US" dirty="0">
              <a:solidFill>
                <a:schemeClr val="accent1">
                  <a:lumMod val="50000"/>
                </a:schemeClr>
              </a:solidFill>
            </a:endParaRPr>
          </a:p>
        </p:txBody>
      </p:sp>
      <p:sp>
        <p:nvSpPr>
          <p:cNvPr id="3" name="Content Placeholder 2"/>
          <p:cNvSpPr>
            <a:spLocks noGrp="1"/>
          </p:cNvSpPr>
          <p:nvPr>
            <p:ph idx="1"/>
          </p:nvPr>
        </p:nvSpPr>
        <p:spPr>
          <a:xfrm>
            <a:off x="838200" y="1825625"/>
            <a:ext cx="5838825" cy="4351338"/>
          </a:xfrm>
        </p:spPr>
        <p:txBody>
          <a:bodyPr>
            <a:normAutofit lnSpcReduction="10000"/>
          </a:bodyPr>
          <a:lstStyle/>
          <a:p>
            <a:pPr marL="0" indent="0">
              <a:buNone/>
            </a:pPr>
            <a:r>
              <a:rPr lang="en-US" dirty="0"/>
              <a:t>The CPC Budget reduces the federal government’s subsidy from 60 percent to 40 percent premiums, on average. Insurance policies purchased through the program are sold and serviced by private insurance companies, which are reimbursed by the federal government. In 2013 the Congressional Budget Office predicted that crop insurance will cost taxpayers about $90 billion over the course of a decade.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3074" name="Picture 2" descr="http://insuranceinagriculture.com/wp-content/uploads/2015/10/crop-insuran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2825" y="2163762"/>
            <a:ext cx="4356100" cy="306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746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9570786" cy="4154984"/>
          </a:xfrm>
          <a:prstGeom prst="rect">
            <a:avLst/>
          </a:prstGeom>
          <a:noFill/>
        </p:spPr>
        <p:txBody>
          <a:bodyPr wrap="square" rtlCol="0">
            <a:spAutoFit/>
          </a:bodyPr>
          <a:lstStyle/>
          <a:p>
            <a:r>
              <a:rPr lang="en-US" sz="2400" b="1" dirty="0">
                <a:solidFill>
                  <a:schemeClr val="accent5">
                    <a:lumMod val="75000"/>
                  </a:schemeClr>
                </a:solidFill>
              </a:rPr>
              <a:t>Audio is available only via phone</a:t>
            </a:r>
          </a:p>
          <a:p>
            <a:r>
              <a:rPr lang="en-US" sz="2400" dirty="0">
                <a:solidFill>
                  <a:schemeClr val="accent5">
                    <a:lumMod val="75000"/>
                  </a:schemeClr>
                </a:solidFill>
              </a:rPr>
              <a:t>DIAL 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781761#</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rPr>
              <a:t>http://www.peopledemandingaction.org/campaigns/the-people-s-budget</a:t>
            </a:r>
            <a:endParaRPr lang="en-US" sz="1500" b="1" dirty="0">
              <a:solidFill>
                <a:srgbClr val="C00000"/>
              </a:solidFill>
            </a:endParaRPr>
          </a:p>
        </p:txBody>
      </p:sp>
      <p:pic>
        <p:nvPicPr>
          <p:cNvPr id="7" name="Picture 6"/>
          <p:cNvPicPr>
            <a:picLocks noChangeAspect="1"/>
          </p:cNvPicPr>
          <p:nvPr/>
        </p:nvPicPr>
        <p:blipFill>
          <a:blip r:embed="rId3"/>
          <a:stretch>
            <a:fillRect/>
          </a:stretch>
        </p:blipFill>
        <p:spPr>
          <a:xfrm>
            <a:off x="2633177" y="3476536"/>
            <a:ext cx="358346" cy="284915"/>
          </a:xfrm>
          <a:prstGeom prst="rect">
            <a:avLst/>
          </a:prstGeom>
        </p:spPr>
      </p:pic>
      <p:sp>
        <p:nvSpPr>
          <p:cNvPr id="3" name="Title 2"/>
          <p:cNvSpPr>
            <a:spLocks noGrp="1"/>
          </p:cNvSpPr>
          <p:nvPr>
            <p:ph type="title"/>
          </p:nvPr>
        </p:nvSpPr>
        <p:spPr>
          <a:xfrm>
            <a:off x="565435" y="342138"/>
            <a:ext cx="10515600" cy="1325563"/>
          </a:xfrm>
        </p:spPr>
        <p:txBody>
          <a:bodyPr/>
          <a:lstStyle/>
          <a:p>
            <a:pPr algn="l"/>
            <a:r>
              <a:rPr lang="en-US" sz="4000" b="1" dirty="0">
                <a:solidFill>
                  <a:schemeClr val="accent1">
                    <a:lumMod val="50000"/>
                  </a:schemeClr>
                </a:solidFill>
              </a:rPr>
              <a:t>Technical Information</a:t>
            </a:r>
          </a:p>
        </p:txBody>
      </p:sp>
      <p:grpSp>
        <p:nvGrpSpPr>
          <p:cNvPr id="8" name="Group 55"/>
          <p:cNvGrpSpPr/>
          <p:nvPr/>
        </p:nvGrpSpPr>
        <p:grpSpPr>
          <a:xfrm>
            <a:off x="-2" y="1584324"/>
            <a:ext cx="12192003" cy="44452"/>
            <a:chOff x="0" y="0"/>
            <a:chExt cx="9144000" cy="44450"/>
          </a:xfrm>
        </p:grpSpPr>
        <p:sp>
          <p:nvSpPr>
            <p:cNvPr id="9"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00722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Paul Shannon</a:t>
            </a:r>
          </a:p>
        </p:txBody>
      </p:sp>
      <p:sp>
        <p:nvSpPr>
          <p:cNvPr id="3" name="Content Placeholder 2"/>
          <p:cNvSpPr>
            <a:spLocks noGrp="1"/>
          </p:cNvSpPr>
          <p:nvPr>
            <p:ph idx="1"/>
          </p:nvPr>
        </p:nvSpPr>
        <p:spPr>
          <a:xfrm>
            <a:off x="5961638" y="2428740"/>
            <a:ext cx="4485870" cy="1744426"/>
          </a:xfrm>
        </p:spPr>
        <p:txBody>
          <a:bodyPr>
            <a:normAutofit fontScale="92500"/>
          </a:bodyPr>
          <a:lstStyle/>
          <a:p>
            <a:pPr marL="0" indent="0">
              <a:buNone/>
            </a:pPr>
            <a:r>
              <a:rPr lang="en-US" sz="2400" dirty="0"/>
              <a:t>Paul Shannon is on the staff of the American Friends Service Committee in Cambridge, Massachusetts and a Coordinator of the Massachusetts Budget for All Coalition</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9" name="Picture 8"/>
          <p:cNvPicPr>
            <a:picLocks noChangeAspect="1"/>
          </p:cNvPicPr>
          <p:nvPr/>
        </p:nvPicPr>
        <p:blipFill>
          <a:blip r:embed="rId2"/>
          <a:stretch>
            <a:fillRect/>
          </a:stretch>
        </p:blipFill>
        <p:spPr>
          <a:xfrm>
            <a:off x="1178162" y="2080998"/>
            <a:ext cx="3745656" cy="4184336"/>
          </a:xfrm>
          <a:prstGeom prst="rect">
            <a:avLst/>
          </a:prstGeom>
        </p:spPr>
      </p:pic>
      <p:pic>
        <p:nvPicPr>
          <p:cNvPr id="11" name="Picture 10"/>
          <p:cNvPicPr>
            <a:picLocks noChangeAspect="1"/>
          </p:cNvPicPr>
          <p:nvPr/>
        </p:nvPicPr>
        <p:blipFill>
          <a:blip r:embed="rId3"/>
          <a:stretch>
            <a:fillRect/>
          </a:stretch>
        </p:blipFill>
        <p:spPr>
          <a:xfrm>
            <a:off x="6096000" y="4173166"/>
            <a:ext cx="1905000" cy="1200150"/>
          </a:xfrm>
          <a:prstGeom prst="rect">
            <a:avLst/>
          </a:prstGeom>
        </p:spPr>
      </p:pic>
    </p:spTree>
    <p:extLst>
      <p:ext uri="{BB962C8B-B14F-4D97-AF65-F5344CB8AC3E}">
        <p14:creationId xmlns:p14="http://schemas.microsoft.com/office/powerpoint/2010/main" val="25414083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p>
        </p:txBody>
      </p:sp>
      <p:sp>
        <p:nvSpPr>
          <p:cNvPr id="3" name="Content Placeholder 2"/>
          <p:cNvSpPr>
            <a:spLocks noGrp="1"/>
          </p:cNvSpPr>
          <p:nvPr>
            <p:ph idx="1"/>
          </p:nvPr>
        </p:nvSpPr>
        <p:spPr/>
        <p:txBody>
          <a:bodyPr>
            <a:normAutofit/>
          </a:bodyPr>
          <a:lstStyle/>
          <a:p>
            <a:r>
              <a:rPr lang="en-US" dirty="0"/>
              <a:t>The Peoples Budget makes far deeper and more significant cuts in Pentagon spending than any other budget</a:t>
            </a:r>
          </a:p>
          <a:p>
            <a:r>
              <a:rPr lang="en-US" dirty="0"/>
              <a:t>Its strongest feature is that it cuts $761 Billion from the Overseas Contingent Operations (OCO) war slush fund over the next 10 years while also funding the orderly and safe withdrawal of the thousands of U.S. ground troops now in Afghanistan</a:t>
            </a:r>
          </a:p>
          <a:p>
            <a:r>
              <a:rPr lang="en-US" dirty="0"/>
              <a:t>The OCO account has been used to fund numerous American wars which have helped turn the Middle East and South Asia into a seething cauldron of suffering and death: Iraq, Afghanistan, Pakistan, Libya, Syria, Somalia, Yemen and now in Iraq again</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730513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Military spending in the Peoples Budget </a:t>
            </a:r>
            <a:endParaRPr lang="en-US" dirty="0"/>
          </a:p>
        </p:txBody>
      </p:sp>
      <p:sp>
        <p:nvSpPr>
          <p:cNvPr id="3" name="Content Placeholder 2"/>
          <p:cNvSpPr>
            <a:spLocks noGrp="1"/>
          </p:cNvSpPr>
          <p:nvPr>
            <p:ph idx="1"/>
          </p:nvPr>
        </p:nvSpPr>
        <p:spPr/>
        <p:txBody>
          <a:bodyPr>
            <a:normAutofit lnSpcReduction="10000"/>
          </a:bodyPr>
          <a:lstStyle/>
          <a:p>
            <a:pPr lvl="0"/>
            <a:r>
              <a:rPr lang="en-US" dirty="0"/>
              <a:t>The Peoples’ Budget also provides significant funding for middle east refugee re-settlement programs, diplomacy, and humanitarian assistance to war shattered areas</a:t>
            </a:r>
          </a:p>
          <a:p>
            <a:pPr lvl="0"/>
            <a:r>
              <a:rPr lang="en-US" dirty="0"/>
              <a:t>It also provides for cuts in Pentagon base budget</a:t>
            </a:r>
          </a:p>
          <a:p>
            <a:pPr lvl="1"/>
            <a:r>
              <a:rPr lang="en-US" dirty="0"/>
              <a:t>Establishing a “responsible approach” toward a sustainable defense budget</a:t>
            </a:r>
          </a:p>
          <a:p>
            <a:pPr lvl="1"/>
            <a:r>
              <a:rPr lang="en-US" dirty="0"/>
              <a:t>Reducing the use of private contractors that has led to big cost-overruns</a:t>
            </a:r>
          </a:p>
          <a:p>
            <a:pPr lvl="1"/>
            <a:r>
              <a:rPr lang="en-US" dirty="0"/>
              <a:t>The de-commissioning of cold war era nuclear weapons</a:t>
            </a:r>
          </a:p>
          <a:p>
            <a:pPr lvl="1"/>
            <a:r>
              <a:rPr lang="en-US" dirty="0"/>
              <a:t>Reducing procurement and R&amp;D my making “smarter” procurement choices</a:t>
            </a:r>
          </a:p>
          <a:p>
            <a:pPr lvl="1"/>
            <a:r>
              <a:rPr lang="en-US" dirty="0"/>
              <a:t>Creating a “leaner” military with fewer military personnel which is focused on modern security threats instead of cold war weapons and contracts</a:t>
            </a:r>
          </a:p>
          <a:p>
            <a:pPr lvl="1"/>
            <a:r>
              <a:rPr lang="en-US" dirty="0"/>
              <a:t>Auditing the Pentagon</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04665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200" b="1" dirty="0">
                <a:solidFill>
                  <a:schemeClr val="accent1">
                    <a:lumMod val="50000"/>
                  </a:schemeClr>
                </a:solidFill>
              </a:rPr>
              <a:t>Why the Peace Movement Should Support The People’s Budget</a:t>
            </a:r>
          </a:p>
        </p:txBody>
      </p:sp>
      <p:sp>
        <p:nvSpPr>
          <p:cNvPr id="3" name="Content Placeholder 2"/>
          <p:cNvSpPr>
            <a:spLocks noGrp="1"/>
          </p:cNvSpPr>
          <p:nvPr>
            <p:ph idx="1"/>
          </p:nvPr>
        </p:nvSpPr>
        <p:spPr>
          <a:xfrm>
            <a:off x="838200" y="2399557"/>
            <a:ext cx="10515600" cy="4351338"/>
          </a:xfrm>
        </p:spPr>
        <p:txBody>
          <a:bodyPr>
            <a:normAutofit lnSpcReduction="10000"/>
          </a:bodyPr>
          <a:lstStyle/>
          <a:p>
            <a:pPr marL="0" indent="0">
              <a:buNone/>
            </a:pPr>
            <a:r>
              <a:rPr lang="en-US" dirty="0"/>
              <a:t>We should support of the Peoples’ Budget for 2 reasons:</a:t>
            </a:r>
          </a:p>
          <a:p>
            <a:r>
              <a:rPr lang="en-US" dirty="0"/>
              <a:t>First, its Pentagon cuts are larger and more significant in terms of stopping wars than in any other budget proposal. Pentagon cuts is the most difficult section of the People’s Budget for CPC members to “sell” to other members of Congress and even to CPC members. If we in the peace movement want deeper cuts, it is up to us to create the conditions that make deeper cuts politically feasible</a:t>
            </a:r>
          </a:p>
          <a:p>
            <a:r>
              <a:rPr lang="en-US" dirty="0"/>
              <a:t>This CPC budget can serve as a vehicle that allows us to work on a common project with climate, social and racial justice movements who should be attracted to its bold increases in funding for all the programs the country needs</a:t>
            </a:r>
          </a:p>
        </p:txBody>
      </p:sp>
      <p:grpSp>
        <p:nvGrpSpPr>
          <p:cNvPr id="4" name="Group 55"/>
          <p:cNvGrpSpPr/>
          <p:nvPr/>
        </p:nvGrpSpPr>
        <p:grpSpPr>
          <a:xfrm>
            <a:off x="-3" y="2265260"/>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2701728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National Alliance of HUD Tenants</a:t>
            </a:r>
          </a:p>
        </p:txBody>
      </p:sp>
      <p:sp>
        <p:nvSpPr>
          <p:cNvPr id="3" name="Content Placeholder 2"/>
          <p:cNvSpPr>
            <a:spLocks noGrp="1"/>
          </p:cNvSpPr>
          <p:nvPr>
            <p:ph idx="1"/>
          </p:nvPr>
        </p:nvSpPr>
        <p:spPr>
          <a:xfrm>
            <a:off x="293451" y="1825625"/>
            <a:ext cx="6301902" cy="4351338"/>
          </a:xfrm>
        </p:spPr>
        <p:txBody>
          <a:bodyPr>
            <a:normAutofit fontScale="77500" lnSpcReduction="20000"/>
          </a:bodyPr>
          <a:lstStyle/>
          <a:p>
            <a:r>
              <a:rPr lang="en-US" dirty="0"/>
              <a:t>Michael Kane has served as the Executive Director of the National Alliance of HUD Tenants since 1994.   NAHT is the national union representing the 1.7 million tenants in privately-owned, HUD subsidized multifamily housing, and is the only national tenants union in the US.   Kane has also organized HUD tenants in Massachusetts with the Mass Alliance of HUD Tenants since 1983, helping tenants save 12,200 apartments as affordable housing, one building at a time, through tenant organizing.   Kane also served on the Board of the Habitat International Coalition (HIC), the leading global housing rights network,  from 2004 through 2014, including a term as Vice President.  </a:t>
            </a:r>
          </a:p>
          <a:p>
            <a:endParaRPr lang="en-US" dirty="0"/>
          </a:p>
          <a:p>
            <a:r>
              <a:rPr lang="en-US" dirty="0"/>
              <a:t>H. Demetrius Bonner, Vice-President: North Drexel Court Tenant Association Chicago, IL</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8" name="Picture 7"/>
          <p:cNvPicPr>
            <a:picLocks noChangeAspect="1"/>
          </p:cNvPicPr>
          <p:nvPr/>
        </p:nvPicPr>
        <p:blipFill>
          <a:blip r:embed="rId2"/>
          <a:stretch>
            <a:fillRect/>
          </a:stretch>
        </p:blipFill>
        <p:spPr>
          <a:xfrm>
            <a:off x="7233740" y="1825625"/>
            <a:ext cx="2330299" cy="2269720"/>
          </a:xfrm>
          <a:prstGeom prst="rect">
            <a:avLst/>
          </a:prstGeom>
        </p:spPr>
      </p:pic>
      <p:pic>
        <p:nvPicPr>
          <p:cNvPr id="11" name="Picture 10"/>
          <p:cNvPicPr>
            <a:picLocks noChangeAspect="1"/>
          </p:cNvPicPr>
          <p:nvPr/>
        </p:nvPicPr>
        <p:blipFill>
          <a:blip r:embed="rId3"/>
          <a:stretch>
            <a:fillRect/>
          </a:stretch>
        </p:blipFill>
        <p:spPr>
          <a:xfrm>
            <a:off x="6746412" y="5386626"/>
            <a:ext cx="2957661" cy="523001"/>
          </a:xfrm>
          <a:prstGeom prst="rect">
            <a:avLst/>
          </a:prstGeom>
        </p:spPr>
      </p:pic>
      <p:pic>
        <p:nvPicPr>
          <p:cNvPr id="13" name="Picture 12"/>
          <p:cNvPicPr>
            <a:picLocks noChangeAspect="1"/>
          </p:cNvPicPr>
          <p:nvPr/>
        </p:nvPicPr>
        <p:blipFill>
          <a:blip r:embed="rId4"/>
          <a:stretch>
            <a:fillRect/>
          </a:stretch>
        </p:blipFill>
        <p:spPr>
          <a:xfrm>
            <a:off x="10064480" y="4157972"/>
            <a:ext cx="1842176" cy="2457308"/>
          </a:xfrm>
          <a:prstGeom prst="rect">
            <a:avLst/>
          </a:prstGeom>
        </p:spPr>
      </p:pic>
    </p:spTree>
    <p:extLst>
      <p:ext uri="{BB962C8B-B14F-4D97-AF65-F5344CB8AC3E}">
        <p14:creationId xmlns:p14="http://schemas.microsoft.com/office/powerpoint/2010/main" val="40871767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Affordable Housing</a:t>
            </a:r>
          </a:p>
        </p:txBody>
      </p:sp>
      <p:sp>
        <p:nvSpPr>
          <p:cNvPr id="3" name="Content Placeholder 2"/>
          <p:cNvSpPr>
            <a:spLocks noGrp="1"/>
          </p:cNvSpPr>
          <p:nvPr>
            <p:ph idx="1"/>
          </p:nvPr>
        </p:nvSpPr>
        <p:spPr/>
        <p:txBody>
          <a:bodyPr/>
          <a:lstStyle/>
          <a:p>
            <a:r>
              <a:rPr lang="en-US" dirty="0"/>
              <a:t>Expand affordable housing through increased CDBG and HOME funding</a:t>
            </a:r>
          </a:p>
          <a:p>
            <a:r>
              <a:rPr lang="en-US" dirty="0"/>
              <a:t>Provides resources for Public, Elderly and Disabled Housing</a:t>
            </a:r>
          </a:p>
          <a:p>
            <a:r>
              <a:rPr lang="en-US" dirty="0"/>
              <a:t>Restores 70,000 Section 8 Vouchers</a:t>
            </a:r>
          </a:p>
          <a:p>
            <a:r>
              <a:rPr lang="en-US" dirty="0"/>
              <a:t>Provides new Vouchers to reduce wait lists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540382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Affordable Housing</a:t>
            </a:r>
          </a:p>
        </p:txBody>
      </p:sp>
      <p:sp>
        <p:nvSpPr>
          <p:cNvPr id="3" name="Content Placeholder 2"/>
          <p:cNvSpPr>
            <a:spLocks noGrp="1"/>
          </p:cNvSpPr>
          <p:nvPr>
            <p:ph idx="1"/>
          </p:nvPr>
        </p:nvSpPr>
        <p:spPr/>
        <p:txBody>
          <a:bodyPr/>
          <a:lstStyle/>
          <a:p>
            <a:r>
              <a:rPr lang="en-US" dirty="0"/>
              <a:t>Funds 25,000 new supportive and 8,000 rapid rehousing units for the homeless </a:t>
            </a:r>
          </a:p>
          <a:p>
            <a:r>
              <a:rPr lang="en-US" dirty="0"/>
              <a:t>Supports President Obama’s $11 billion request to end family homeless by 2020</a:t>
            </a:r>
          </a:p>
          <a:p>
            <a:r>
              <a:rPr lang="en-US" dirty="0"/>
              <a:t>Provides robust funding for Low Income Heating Assistance</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003660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Q&amp;A – Endorsing Organizations</a:t>
            </a:r>
          </a:p>
        </p:txBody>
      </p:sp>
      <p:sp>
        <p:nvSpPr>
          <p:cNvPr id="3" name="Content Placeholder 2"/>
          <p:cNvSpPr>
            <a:spLocks noGrp="1"/>
          </p:cNvSpPr>
          <p:nvPr>
            <p:ph idx="1"/>
          </p:nvPr>
        </p:nvSpPr>
        <p:spPr>
          <a:xfrm>
            <a:off x="838200" y="1825625"/>
            <a:ext cx="5766881" cy="2308630"/>
          </a:xfrm>
        </p:spPr>
        <p:txBody>
          <a:bodyPr>
            <a:normAutofit/>
          </a:bodyPr>
          <a:lstStyle/>
          <a:p>
            <a:r>
              <a:rPr lang="en-US" dirty="0"/>
              <a:t>American Friends Service Committee</a:t>
            </a:r>
          </a:p>
          <a:p>
            <a:r>
              <a:rPr lang="en-US" dirty="0"/>
              <a:t>Peace Action</a:t>
            </a:r>
          </a:p>
          <a:p>
            <a:r>
              <a:rPr lang="en-US" dirty="0"/>
              <a:t>National Alliance of HUD Tenants</a:t>
            </a:r>
          </a:p>
          <a:p>
            <a:r>
              <a:rPr lang="en-US" dirty="0"/>
              <a:t>People Demanding Action</a:t>
            </a:r>
          </a:p>
          <a:p>
            <a:endParaRPr lang="en-US" dirty="0"/>
          </a:p>
        </p:txBody>
      </p:sp>
      <p:pic>
        <p:nvPicPr>
          <p:cNvPr id="4" name="Picture 3"/>
          <p:cNvPicPr>
            <a:picLocks noChangeAspect="1"/>
          </p:cNvPicPr>
          <p:nvPr/>
        </p:nvPicPr>
        <p:blipFill>
          <a:blip r:embed="rId2"/>
          <a:stretch>
            <a:fillRect/>
          </a:stretch>
        </p:blipFill>
        <p:spPr>
          <a:xfrm>
            <a:off x="8916890" y="4134254"/>
            <a:ext cx="2237665" cy="2364543"/>
          </a:xfrm>
          <a:prstGeom prst="rect">
            <a:avLst/>
          </a:prstGeom>
        </p:spPr>
      </p:pic>
      <p:pic>
        <p:nvPicPr>
          <p:cNvPr id="5" name="Picture 4"/>
          <p:cNvPicPr>
            <a:picLocks noChangeAspect="1"/>
          </p:cNvPicPr>
          <p:nvPr/>
        </p:nvPicPr>
        <p:blipFill>
          <a:blip r:embed="rId3"/>
          <a:stretch>
            <a:fillRect/>
          </a:stretch>
        </p:blipFill>
        <p:spPr>
          <a:xfrm>
            <a:off x="1178162" y="4134255"/>
            <a:ext cx="2116648" cy="2364543"/>
          </a:xfrm>
          <a:prstGeom prst="rect">
            <a:avLst/>
          </a:prstGeom>
        </p:spPr>
      </p:pic>
      <p:pic>
        <p:nvPicPr>
          <p:cNvPr id="6" name="Picture 2" descr="https://media.licdn.com/mpr/mpr/shrinknp_200_200/p/2/000/019/104/2a7e71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4374" y="4134254"/>
            <a:ext cx="2364543" cy="23645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a:stretch>
            <a:fillRect/>
          </a:stretch>
        </p:blipFill>
        <p:spPr>
          <a:xfrm>
            <a:off x="3634772" y="4134253"/>
            <a:ext cx="2330299" cy="2364543"/>
          </a:xfrm>
          <a:prstGeom prst="rect">
            <a:avLst/>
          </a:prstGeom>
        </p:spPr>
      </p:pic>
    </p:spTree>
    <p:extLst>
      <p:ext uri="{BB962C8B-B14F-4D97-AF65-F5344CB8AC3E}">
        <p14:creationId xmlns:p14="http://schemas.microsoft.com/office/powerpoint/2010/main" val="27587173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Isaiah Poole</a:t>
            </a:r>
          </a:p>
        </p:txBody>
      </p:sp>
      <p:sp>
        <p:nvSpPr>
          <p:cNvPr id="3" name="Content Placeholder 2"/>
          <p:cNvSpPr>
            <a:spLocks noGrp="1"/>
          </p:cNvSpPr>
          <p:nvPr>
            <p:ph idx="1"/>
          </p:nvPr>
        </p:nvSpPr>
        <p:spPr>
          <a:xfrm>
            <a:off x="838200" y="1825625"/>
            <a:ext cx="5348591" cy="4351338"/>
          </a:xfrm>
        </p:spPr>
        <p:txBody>
          <a:bodyPr>
            <a:normAutofit fontScale="77500" lnSpcReduction="20000"/>
          </a:bodyPr>
          <a:lstStyle/>
          <a:p>
            <a:pPr marL="0" indent="0">
              <a:buNone/>
            </a:pPr>
            <a:r>
              <a:rPr lang="en-US" dirty="0"/>
              <a:t>Isaiah J. Poole has been the editor of OurFuture.org since 2007. Previously he worked for 25 years in mainstream media, most recently at Congressional Quarterly, where he covered congressional leadership and tracked major bills through Congress. </a:t>
            </a:r>
          </a:p>
          <a:p>
            <a:pPr marL="0" indent="0">
              <a:buNone/>
            </a:pPr>
            <a:r>
              <a:rPr lang="en-US" dirty="0"/>
              <a:t>Most of his journalism experience has been in Washington as both a reporter and an editor on topics ranging from presidential politics to pop culture. His work has put him at the front lines of ideological battles between progressives and conservatives. He also served as a founding member of the Washington Association of Black Journalists and the National Lesbian and Gay Journalists Association. </a:t>
            </a:r>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5122" name="Picture 2" descr="https://encrypted-tbn1.gstatic.com/images?q=tbn:ANd9GcTY0DRQJ5TVzMUpNfDtOKoxM5BhagXDyTz51qxpTfqJBi28FRx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1421" y="2132789"/>
            <a:ext cx="3022871" cy="30228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7949119" y="5462284"/>
            <a:ext cx="2286000" cy="933450"/>
          </a:xfrm>
          <a:prstGeom prst="rect">
            <a:avLst/>
          </a:prstGeom>
        </p:spPr>
      </p:pic>
    </p:spTree>
    <p:extLst>
      <p:ext uri="{BB962C8B-B14F-4D97-AF65-F5344CB8AC3E}">
        <p14:creationId xmlns:p14="http://schemas.microsoft.com/office/powerpoint/2010/main" val="21009068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Blog Posts on The People’s Budget</a:t>
            </a:r>
          </a:p>
        </p:txBody>
      </p:sp>
      <p:sp>
        <p:nvSpPr>
          <p:cNvPr id="3" name="Content Placeholder 2"/>
          <p:cNvSpPr>
            <a:spLocks noGrp="1"/>
          </p:cNvSpPr>
          <p:nvPr>
            <p:ph idx="1"/>
          </p:nvPr>
        </p:nvSpPr>
        <p:spPr/>
        <p:txBody>
          <a:bodyPr/>
          <a:lstStyle/>
          <a:p>
            <a:r>
              <a:rPr lang="en-US" sz="2400" dirty="0">
                <a:hlinkClick r:id="rId2"/>
              </a:rPr>
              <a:t>Flint, MI Water Crisis Is Proof Positive That We Need Better Infrastructure and a Progressive Budget</a:t>
            </a:r>
            <a:r>
              <a:rPr lang="en-US" sz="2400" dirty="0"/>
              <a:t> By Olivia Alperstein, Progressive Congress and Jonathan Alan King, Massachusetts Budget for All Campaign</a:t>
            </a:r>
          </a:p>
          <a:p>
            <a:r>
              <a:rPr lang="en-US" sz="2400" dirty="0">
                <a:hlinkClick r:id="rId3"/>
              </a:rPr>
              <a:t>Investing in People Matters: A Black Man’s perspective on The People’s Budget</a:t>
            </a:r>
            <a:r>
              <a:rPr lang="en-US" sz="2400" dirty="0"/>
              <a:t> by Marc </a:t>
            </a:r>
            <a:r>
              <a:rPr lang="en-US" sz="2400" dirty="0" err="1"/>
              <a:t>Carr</a:t>
            </a:r>
            <a:r>
              <a:rPr lang="en-US" sz="2400" dirty="0"/>
              <a:t>, Social Solutions</a:t>
            </a:r>
          </a:p>
          <a:p>
            <a:r>
              <a:rPr lang="en-US" sz="2400" dirty="0">
                <a:hlinkClick r:id="rId4"/>
              </a:rPr>
              <a:t>Why we need the People's Budget and its $1 trillion infrastructure jobs plan</a:t>
            </a:r>
            <a:r>
              <a:rPr lang="en-US" sz="2400" dirty="0"/>
              <a:t> by Isaiah Poole, Campaign for America’s Future</a:t>
            </a:r>
          </a:p>
          <a:p>
            <a:r>
              <a:rPr lang="en-US" sz="2400" dirty="0">
                <a:hlinkClick r:id="rId5"/>
              </a:rPr>
              <a:t>The Peoples’ Budget and Pentagon Spending: A Start in the Right Direction</a:t>
            </a:r>
            <a:r>
              <a:rPr lang="en-US" sz="2400" dirty="0"/>
              <a:t> by Paul Shannon, American Friends Service Committee</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22252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2789" y="1820793"/>
            <a:ext cx="5657086" cy="5324535"/>
          </a:xfrm>
          <a:prstGeom prst="rect">
            <a:avLst/>
          </a:prstGeom>
        </p:spPr>
        <p:txBody>
          <a:bodyPr wrap="square">
            <a:spAutoFit/>
          </a:bodyPr>
          <a:lstStyle/>
          <a:p>
            <a:r>
              <a:rPr lang="en-US" sz="2000" dirty="0"/>
              <a:t>Mike Darner serves as the Executive Director of the Congressional Progressive Caucus. The CPC consists of one United States Senator and 70 members of the United States House of Representatives, and is the largest caucus within the House Democratic Caucus. Established in 1991, the CPC reflects the diversity and strength of the American people and seeks to give voice to the needs and aspirations of all Americans to build a more just and humane society. Prior to joining the CPC, Mike served as Legislative Director for Congressman John Conyers, Jr. (D-MI) for six years. He has also worked as an attorney specializing in election law. He is an alumnus of Miami University and the Catholic University of America’s Columbus School of Law.</a:t>
            </a:r>
            <a:br>
              <a:rPr lang="en-US" sz="2000" b="1" dirty="0">
                <a:solidFill>
                  <a:schemeClr val="accent5">
                    <a:lumMod val="75000"/>
                  </a:schemeClr>
                </a:solidFill>
              </a:rPr>
            </a:br>
            <a:br>
              <a:rPr lang="en-US" sz="2000" dirty="0">
                <a:solidFill>
                  <a:schemeClr val="accent5">
                    <a:lumMod val="75000"/>
                  </a:schemeClr>
                </a:solidFill>
              </a:rPr>
            </a:br>
            <a:endParaRPr lang="en-US" sz="2000" dirty="0">
              <a:solidFill>
                <a:schemeClr val="accent5">
                  <a:lumMod val="75000"/>
                </a:schemeClr>
              </a:solidFill>
            </a:endParaRPr>
          </a:p>
        </p:txBody>
      </p:sp>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Michael Darner</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4098" name="Picture 2" descr="mike.dar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5706" y="2141537"/>
            <a:ext cx="2428319" cy="3316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697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Blog Posts on The People’s Budget</a:t>
            </a:r>
            <a:endParaRPr lang="en-US" dirty="0"/>
          </a:p>
        </p:txBody>
      </p:sp>
      <p:sp>
        <p:nvSpPr>
          <p:cNvPr id="3" name="Content Placeholder 2"/>
          <p:cNvSpPr>
            <a:spLocks noGrp="1"/>
          </p:cNvSpPr>
          <p:nvPr>
            <p:ph idx="1"/>
          </p:nvPr>
        </p:nvSpPr>
        <p:spPr/>
        <p:txBody>
          <a:bodyPr/>
          <a:lstStyle/>
          <a:p>
            <a:r>
              <a:rPr lang="en-US" dirty="0">
                <a:hlinkClick r:id="rId2"/>
              </a:rPr>
              <a:t>The People’s Budget is the Greenest Option in Washington</a:t>
            </a:r>
            <a:r>
              <a:rPr lang="en-US" dirty="0"/>
              <a:t> by Lukas Ross, Friends of the Earth</a:t>
            </a:r>
          </a:p>
          <a:p>
            <a:r>
              <a:rPr lang="en-US" dirty="0">
                <a:hlinkClick r:id="rId3"/>
              </a:rPr>
              <a:t>Five Reasons to Support The People’s Budget</a:t>
            </a:r>
            <a:r>
              <a:rPr lang="en-US" dirty="0"/>
              <a:t> by National Priorities Project</a:t>
            </a:r>
          </a:p>
          <a:p>
            <a:r>
              <a:rPr lang="en-US" dirty="0">
                <a:hlinkClick r:id="rId4"/>
              </a:rPr>
              <a:t>The Pro-Social Security Congressional Progressive Caucus Budget </a:t>
            </a:r>
            <a:r>
              <a:rPr lang="en-US" dirty="0"/>
              <a:t>by Nancy Altman, Social Security Works</a:t>
            </a:r>
          </a:p>
          <a:p>
            <a:r>
              <a:rPr lang="en-US" dirty="0">
                <a:hlinkClick r:id="rId5"/>
              </a:rPr>
              <a:t>The People’s Budget: Pushing Us Toward a Peace Economy</a:t>
            </a:r>
            <a:r>
              <a:rPr lang="en-US" dirty="0"/>
              <a:t> by Miriam Pemberton, Institute for Policy Studies</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7792151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Next Steps - Working with Congress</a:t>
            </a:r>
          </a:p>
        </p:txBody>
      </p:sp>
      <p:sp>
        <p:nvSpPr>
          <p:cNvPr id="3" name="Content Placeholder 2"/>
          <p:cNvSpPr>
            <a:spLocks noGrp="1"/>
          </p:cNvSpPr>
          <p:nvPr>
            <p:ph idx="1"/>
          </p:nvPr>
        </p:nvSpPr>
        <p:spPr>
          <a:xfrm>
            <a:off x="342900" y="1825625"/>
            <a:ext cx="4448175" cy="4351338"/>
          </a:xfrm>
        </p:spPr>
        <p:txBody>
          <a:bodyPr/>
          <a:lstStyle/>
          <a:p>
            <a:pPr marL="0" indent="0">
              <a:buNone/>
            </a:pPr>
            <a:r>
              <a:rPr lang="en-US" dirty="0"/>
              <a:t>Email your House Member and ask them to support The People’s Budget</a:t>
            </a:r>
          </a:p>
          <a:p>
            <a:pPr lvl="1"/>
            <a:r>
              <a:rPr lang="en-US" dirty="0"/>
              <a:t>We have sent more than 5,300 emails to House members</a:t>
            </a:r>
          </a:p>
          <a:p>
            <a:pPr lvl="1"/>
            <a:r>
              <a:rPr lang="en-US" dirty="0"/>
              <a:t>We need to send more than 30,000 emails</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4959950" y="1825624"/>
            <a:ext cx="7032025" cy="3375025"/>
          </a:xfrm>
          <a:prstGeom prst="rect">
            <a:avLst/>
          </a:prstGeom>
        </p:spPr>
      </p:pic>
    </p:spTree>
    <p:extLst>
      <p:ext uri="{BB962C8B-B14F-4D97-AF65-F5344CB8AC3E}">
        <p14:creationId xmlns:p14="http://schemas.microsoft.com/office/powerpoint/2010/main" val="952702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745331" y="4906959"/>
            <a:ext cx="9998869" cy="1803400"/>
          </a:xfrm>
        </p:spPr>
        <p:txBody>
          <a:bodyPr>
            <a:normAutofit/>
          </a:bodyPr>
          <a:lstStyle/>
          <a:p>
            <a:pPr marL="0" indent="0">
              <a:buNone/>
            </a:pPr>
            <a:r>
              <a:rPr lang="en-US" dirty="0"/>
              <a:t>Participate in the Daily Kos Mega-Petition</a:t>
            </a:r>
          </a:p>
          <a:p>
            <a:pPr lvl="1"/>
            <a:r>
              <a:rPr lang="en-US" dirty="0"/>
              <a:t>22 participating organizations</a:t>
            </a:r>
          </a:p>
          <a:p>
            <a:pPr lvl="1"/>
            <a:r>
              <a:rPr lang="en-US" dirty="0"/>
              <a:t>Sign the petition to become a Citizen Cosponsor of The People’s Budget</a:t>
            </a:r>
          </a:p>
          <a:p>
            <a:pPr lvl="1"/>
            <a:r>
              <a:rPr lang="en-US" dirty="0"/>
              <a:t>Our goal is to get more than 125,000 signatures</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1157288" y="1867734"/>
            <a:ext cx="10196512" cy="2862179"/>
          </a:xfrm>
          <a:prstGeom prst="rect">
            <a:avLst/>
          </a:prstGeom>
        </p:spPr>
      </p:pic>
    </p:spTree>
    <p:extLst>
      <p:ext uri="{BB962C8B-B14F-4D97-AF65-F5344CB8AC3E}">
        <p14:creationId xmlns:p14="http://schemas.microsoft.com/office/powerpoint/2010/main" val="15282048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Working with Congress</a:t>
            </a:r>
          </a:p>
        </p:txBody>
      </p:sp>
      <p:sp>
        <p:nvSpPr>
          <p:cNvPr id="3" name="Content Placeholder 2"/>
          <p:cNvSpPr>
            <a:spLocks noGrp="1"/>
          </p:cNvSpPr>
          <p:nvPr>
            <p:ph idx="1"/>
          </p:nvPr>
        </p:nvSpPr>
        <p:spPr>
          <a:xfrm>
            <a:off x="925749" y="2068817"/>
            <a:ext cx="3403060" cy="2221081"/>
          </a:xfrm>
        </p:spPr>
        <p:txBody>
          <a:bodyPr>
            <a:normAutofit/>
          </a:bodyPr>
          <a:lstStyle/>
          <a:p>
            <a:pPr marL="0" indent="0">
              <a:buNone/>
            </a:pPr>
            <a:r>
              <a:rPr lang="en-US" dirty="0"/>
              <a:t>Deliver a letter to your House Member asking them to support The People’s FY 2017 Budget</a:t>
            </a:r>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7" name="Picture 6"/>
          <p:cNvPicPr>
            <a:picLocks noChangeAspect="1"/>
          </p:cNvPicPr>
          <p:nvPr/>
        </p:nvPicPr>
        <p:blipFill>
          <a:blip r:embed="rId2"/>
          <a:stretch>
            <a:fillRect/>
          </a:stretch>
        </p:blipFill>
        <p:spPr>
          <a:xfrm>
            <a:off x="6000307" y="2172511"/>
            <a:ext cx="5353493" cy="4021259"/>
          </a:xfrm>
          <a:prstGeom prst="rect">
            <a:avLst/>
          </a:prstGeom>
        </p:spPr>
      </p:pic>
      <p:sp>
        <p:nvSpPr>
          <p:cNvPr id="8" name="Rectangle 7"/>
          <p:cNvSpPr/>
          <p:nvPr/>
        </p:nvSpPr>
        <p:spPr>
          <a:xfrm>
            <a:off x="605529" y="4590205"/>
            <a:ext cx="5182428" cy="646331"/>
          </a:xfrm>
          <a:prstGeom prst="rect">
            <a:avLst/>
          </a:prstGeom>
        </p:spPr>
        <p:txBody>
          <a:bodyPr wrap="square">
            <a:spAutoFit/>
          </a:bodyPr>
          <a:lstStyle/>
          <a:p>
            <a:r>
              <a:rPr lang="en-US" dirty="0">
                <a:hlinkClick r:id="rId3"/>
              </a:rPr>
              <a:t>https://actionnetwork.org/event_campaigns/building-congressional-support-for-the-peoples-budget</a:t>
            </a:r>
            <a:endParaRPr lang="en-US" dirty="0"/>
          </a:p>
        </p:txBody>
      </p:sp>
    </p:spTree>
    <p:extLst>
      <p:ext uri="{BB962C8B-B14F-4D97-AF65-F5344CB8AC3E}">
        <p14:creationId xmlns:p14="http://schemas.microsoft.com/office/powerpoint/2010/main" val="176294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Informing Your Community</a:t>
            </a:r>
          </a:p>
        </p:txBody>
      </p:sp>
      <p:sp>
        <p:nvSpPr>
          <p:cNvPr id="3" name="Content Placeholder 2"/>
          <p:cNvSpPr>
            <a:spLocks noGrp="1"/>
          </p:cNvSpPr>
          <p:nvPr>
            <p:ph idx="1"/>
          </p:nvPr>
        </p:nvSpPr>
        <p:spPr/>
        <p:txBody>
          <a:bodyPr/>
          <a:lstStyle/>
          <a:p>
            <a:r>
              <a:rPr lang="en-US" dirty="0"/>
              <a:t>Write a Letter to the Editor</a:t>
            </a:r>
          </a:p>
          <a:p>
            <a:r>
              <a:rPr lang="en-US" dirty="0"/>
              <a:t>Share our Blog Posts</a:t>
            </a:r>
          </a:p>
          <a:p>
            <a:pPr lvl="1"/>
            <a:r>
              <a:rPr lang="en-US" dirty="0"/>
              <a:t>Daily Kos</a:t>
            </a:r>
          </a:p>
          <a:p>
            <a:pPr lvl="1"/>
            <a:r>
              <a:rPr lang="en-US" dirty="0"/>
              <a:t>Huffington Post</a:t>
            </a:r>
          </a:p>
          <a:p>
            <a:pPr lvl="1"/>
            <a:r>
              <a:rPr lang="en-US" dirty="0"/>
              <a:t>Common Dreams</a:t>
            </a:r>
          </a:p>
          <a:p>
            <a:r>
              <a:rPr lang="en-US" dirty="0"/>
              <a:t>Host a Town Hall Meeting (for FY2018 People’s Budget) – Summer</a:t>
            </a:r>
          </a:p>
          <a:p>
            <a:r>
              <a:rPr lang="en-US" dirty="0"/>
              <a:t>Find Resources at: </a:t>
            </a:r>
            <a:r>
              <a:rPr lang="en-US" dirty="0">
                <a:hlinkClick r:id="rId2"/>
              </a:rPr>
              <a:t>http://www.peopledemandingaction.org/campaigns/the-people-s-budget</a:t>
            </a:r>
            <a:endParaRPr lang="en-US" dirty="0"/>
          </a:p>
          <a:p>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03139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The 5 Step Federal Budget Process</a:t>
            </a:r>
          </a:p>
        </p:txBody>
      </p:sp>
      <p:grpSp>
        <p:nvGrpSpPr>
          <p:cNvPr id="3" name="Group 55"/>
          <p:cNvGrpSpPr/>
          <p:nvPr/>
        </p:nvGrpSpPr>
        <p:grpSpPr>
          <a:xfrm>
            <a:off x="-2" y="1584324"/>
            <a:ext cx="12192003" cy="44452"/>
            <a:chOff x="0" y="0"/>
            <a:chExt cx="9144000" cy="44450"/>
          </a:xfrm>
        </p:grpSpPr>
        <p:sp>
          <p:nvSpPr>
            <p:cNvPr id="4"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pic>
        <p:nvPicPr>
          <p:cNvPr id="6" name="Picture 5"/>
          <p:cNvPicPr>
            <a:picLocks noChangeAspect="1"/>
          </p:cNvPicPr>
          <p:nvPr/>
        </p:nvPicPr>
        <p:blipFill>
          <a:blip r:embed="rId2"/>
          <a:stretch>
            <a:fillRect/>
          </a:stretch>
        </p:blipFill>
        <p:spPr>
          <a:xfrm>
            <a:off x="1595336" y="1829241"/>
            <a:ext cx="8872639" cy="4899935"/>
          </a:xfrm>
          <a:prstGeom prst="rect">
            <a:avLst/>
          </a:prstGeom>
        </p:spPr>
      </p:pic>
    </p:spTree>
    <p:extLst>
      <p:ext uri="{BB962C8B-B14F-4D97-AF65-F5344CB8AC3E}">
        <p14:creationId xmlns:p14="http://schemas.microsoft.com/office/powerpoint/2010/main" val="1709954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accent1">
                    <a:lumMod val="50000"/>
                  </a:schemeClr>
                </a:solidFill>
              </a:rPr>
              <a:t>Overview of The People’s Budget</a:t>
            </a:r>
          </a:p>
        </p:txBody>
      </p:sp>
      <p:sp>
        <p:nvSpPr>
          <p:cNvPr id="4" name="Content Placeholder 3"/>
          <p:cNvSpPr>
            <a:spLocks noGrp="1"/>
          </p:cNvSpPr>
          <p:nvPr>
            <p:ph idx="1"/>
          </p:nvPr>
        </p:nvSpPr>
        <p:spPr/>
        <p:txBody>
          <a:bodyPr>
            <a:normAutofit lnSpcReduction="10000"/>
          </a:bodyPr>
          <a:lstStyle/>
          <a:p>
            <a:r>
              <a:rPr lang="en-US" dirty="0"/>
              <a:t>Provide a $1 trillion investment to repair roads and bridges and ensure our crumbling infrastructure is restored. This includes a down payment of $150 billion, and $765 million specifically for Flint, Michigan, to update aging water drinking pipes in the most vulnerable communities.</a:t>
            </a:r>
          </a:p>
          <a:p>
            <a:r>
              <a:rPr lang="en-US" dirty="0"/>
              <a:t>Access to equitable </a:t>
            </a:r>
            <a:r>
              <a:rPr lang="en-US" b="1" dirty="0"/>
              <a:t>education</a:t>
            </a:r>
            <a:r>
              <a:rPr lang="en-US" dirty="0"/>
              <a:t> opportunities is key to ensuring future generations are prepared for success. From pre-school through college, every student deserves the right to high-quality affordable education. </a:t>
            </a:r>
            <a:r>
              <a:rPr lang="en-US" i="1" dirty="0"/>
              <a:t>The People’s Budget</a:t>
            </a:r>
            <a:r>
              <a:rPr lang="en-US" dirty="0"/>
              <a:t> invests in our students by providing robust early learning opportunities, effective public schools for all students, and debt-free college. </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31990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50000"/>
                  </a:schemeClr>
                </a:solidFill>
              </a:rPr>
              <a:t>Overview of The People’s Budget</a:t>
            </a:r>
            <a:endParaRPr lang="en-US" dirty="0"/>
          </a:p>
        </p:txBody>
      </p:sp>
      <p:sp>
        <p:nvSpPr>
          <p:cNvPr id="3" name="Content Placeholder 2"/>
          <p:cNvSpPr>
            <a:spLocks noGrp="1"/>
          </p:cNvSpPr>
          <p:nvPr>
            <p:ph idx="1"/>
          </p:nvPr>
        </p:nvSpPr>
        <p:spPr/>
        <p:txBody>
          <a:bodyPr/>
          <a:lstStyle/>
          <a:p>
            <a:r>
              <a:rPr lang="en-US" i="1" dirty="0"/>
              <a:t>The People’s Budget </a:t>
            </a:r>
            <a:r>
              <a:rPr lang="en-US" dirty="0"/>
              <a:t>creates 3.6 million good paying jobs to push our economy back to full-employment, which will provide the necessary economic conditions to spur </a:t>
            </a:r>
            <a:r>
              <a:rPr lang="en-US" b="1" dirty="0"/>
              <a:t>across-the-board wage growth for hardworking Americans</a:t>
            </a:r>
            <a:endParaRPr lang="en-US" dirty="0"/>
          </a:p>
          <a:p>
            <a:r>
              <a:rPr lang="en-US" dirty="0"/>
              <a:t>It empowers working families, protects collective bargaining, and seeks to close the pay equity gap</a:t>
            </a:r>
          </a:p>
          <a:p>
            <a:r>
              <a:rPr lang="en-US" dirty="0"/>
              <a:t>It increases funding for worker protection agencies to crack down on wage theft, combat overtime abuses, and safeguard workers’ retirement savings</a:t>
            </a:r>
          </a:p>
        </p:txBody>
      </p:sp>
      <p:grpSp>
        <p:nvGrpSpPr>
          <p:cNvPr id="5" name="Group 55"/>
          <p:cNvGrpSpPr/>
          <p:nvPr/>
        </p:nvGrpSpPr>
        <p:grpSpPr>
          <a:xfrm>
            <a:off x="-2" y="1584324"/>
            <a:ext cx="12192003" cy="44452"/>
            <a:chOff x="0" y="0"/>
            <a:chExt cx="9144000" cy="44450"/>
          </a:xfrm>
        </p:grpSpPr>
        <p:sp>
          <p:nvSpPr>
            <p:cNvPr id="6"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406770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90575" y="603250"/>
            <a:ext cx="10515600" cy="1325563"/>
          </a:xfrm>
        </p:spPr>
        <p:txBody>
          <a:bodyPr/>
          <a:lstStyle/>
          <a:p>
            <a:r>
              <a:rPr lang="en-US" b="1" dirty="0">
                <a:solidFill>
                  <a:schemeClr val="accent1">
                    <a:lumMod val="50000"/>
                  </a:schemeClr>
                </a:solidFill>
              </a:rPr>
              <a:t>Alicia Molt</a:t>
            </a:r>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chemeClr val="accent1">
                  <a:lumMod val="50000"/>
                </a:schemeClr>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2" name="Rectangle 1"/>
          <p:cNvSpPr/>
          <p:nvPr/>
        </p:nvSpPr>
        <p:spPr>
          <a:xfrm>
            <a:off x="5678724" y="1970090"/>
            <a:ext cx="6096000" cy="3785652"/>
          </a:xfrm>
          <a:prstGeom prst="rect">
            <a:avLst/>
          </a:prstGeom>
        </p:spPr>
        <p:txBody>
          <a:bodyPr>
            <a:spAutoFit/>
          </a:bodyPr>
          <a:lstStyle/>
          <a:p>
            <a:r>
              <a:rPr lang="en-US" sz="2400" dirty="0">
                <a:solidFill>
                  <a:srgbClr val="1F497D"/>
                </a:solidFill>
                <a:latin typeface="Calibri" panose="020F0502020204030204" pitchFamily="34" charset="0"/>
              </a:rPr>
              <a:t>Alicia Molt has worked on Capitol Hill for 6 years and is Congressman Mark </a:t>
            </a:r>
            <a:r>
              <a:rPr lang="en-US" sz="2400" dirty="0" err="1">
                <a:solidFill>
                  <a:srgbClr val="1F497D"/>
                </a:solidFill>
                <a:latin typeface="Calibri" panose="020F0502020204030204" pitchFamily="34" charset="0"/>
              </a:rPr>
              <a:t>Pocan’s</a:t>
            </a:r>
            <a:r>
              <a:rPr lang="en-US" sz="2400" dirty="0">
                <a:solidFill>
                  <a:srgbClr val="1F497D"/>
                </a:solidFill>
                <a:latin typeface="Calibri" panose="020F0502020204030204" pitchFamily="34" charset="0"/>
              </a:rPr>
              <a:t> Legislative Director and Deputy Chief of Staff. Prior to working for Rep. Pocan, she worked for Congressman Jim McGovern from Massachusetts and Congresswoman Gwen Moore from Milwaukee, Wisconsin. Alicia is originally from Worcester, Massachusetts is a graduate of Holy Cross College and Johns Hopkins University. </a:t>
            </a:r>
            <a:endParaRPr lang="en-US" sz="2400" dirty="0"/>
          </a:p>
        </p:txBody>
      </p:sp>
      <p:pic>
        <p:nvPicPr>
          <p:cNvPr id="9" name="Picture 8"/>
          <p:cNvPicPr>
            <a:picLocks noChangeAspect="1"/>
          </p:cNvPicPr>
          <p:nvPr/>
        </p:nvPicPr>
        <p:blipFill>
          <a:blip r:embed="rId2"/>
          <a:stretch>
            <a:fillRect/>
          </a:stretch>
        </p:blipFill>
        <p:spPr>
          <a:xfrm>
            <a:off x="790575" y="1928813"/>
            <a:ext cx="3299511" cy="3299511"/>
          </a:xfrm>
          <a:prstGeom prst="rect">
            <a:avLst/>
          </a:prstGeom>
        </p:spPr>
      </p:pic>
    </p:spTree>
    <p:extLst>
      <p:ext uri="{BB962C8B-B14F-4D97-AF65-F5344CB8AC3E}">
        <p14:creationId xmlns:p14="http://schemas.microsoft.com/office/powerpoint/2010/main" val="4115307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1815</TotalTime>
  <Words>2970</Words>
  <Application>Microsoft Office PowerPoint</Application>
  <PresentationFormat>Widescreen</PresentationFormat>
  <Paragraphs>259</Paragraphs>
  <Slides>54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Calibri Light</vt:lpstr>
      <vt:lpstr>Helvetica</vt:lpstr>
      <vt:lpstr>Office Theme</vt:lpstr>
      <vt:lpstr>Understanding The People’s Budget</vt:lpstr>
      <vt:lpstr>Introduction and Welcome</vt:lpstr>
      <vt:lpstr>Speakers</vt:lpstr>
      <vt:lpstr>Technical Information</vt:lpstr>
      <vt:lpstr>Michael Darner</vt:lpstr>
      <vt:lpstr>The 5 Step Federal Budget Process</vt:lpstr>
      <vt:lpstr>Overview of The People’s Budget</vt:lpstr>
      <vt:lpstr>Overview of The People’s Budget</vt:lpstr>
      <vt:lpstr>Alicia Molt</vt:lpstr>
      <vt:lpstr>Invest in America</vt:lpstr>
      <vt:lpstr>Pathways Out of Poverty and Empowering the Middle Class </vt:lpstr>
      <vt:lpstr>Justice and Fair Elections</vt:lpstr>
      <vt:lpstr>Fair Individual Taxes</vt:lpstr>
      <vt:lpstr>Fair Corporate Taxes</vt:lpstr>
      <vt:lpstr>Educational Opportunities for Every Student </vt:lpstr>
      <vt:lpstr>Affordable Health Care</vt:lpstr>
      <vt:lpstr>Protect our Environment</vt:lpstr>
      <vt:lpstr>Sustainable Defense: Promoting peace And Security</vt:lpstr>
      <vt:lpstr>Access to Housing</vt:lpstr>
      <vt:lpstr>Strengthening our Commitment to Veterans</vt:lpstr>
      <vt:lpstr>Immigration and Small Business</vt:lpstr>
      <vt:lpstr>Q&amp;A – Mike Darner and Alicia Molt</vt:lpstr>
      <vt:lpstr>Cole Harrison</vt:lpstr>
      <vt:lpstr>Budget Issues Are Grassroots Issues</vt:lpstr>
      <vt:lpstr>What was in the People's Budget for FY2016</vt:lpstr>
      <vt:lpstr>Fleshing out the People's Budget for FY2017</vt:lpstr>
      <vt:lpstr>Continuous lowering of standards of living for the U.S. majority</vt:lpstr>
      <vt:lpstr>Why a People's Budget Campaign?</vt:lpstr>
      <vt:lpstr>How to organize for the People's Budget</vt:lpstr>
      <vt:lpstr>Coordination between CPC &amp; Grassroots Advocates</vt:lpstr>
      <vt:lpstr>Next steps</vt:lpstr>
      <vt:lpstr>Can You Visit/Call These Reps?</vt:lpstr>
      <vt:lpstr>Russell Greene</vt:lpstr>
      <vt:lpstr>Protecting Our Environment</vt:lpstr>
      <vt:lpstr>Impose a Price on Carbon Pollution</vt:lpstr>
      <vt:lpstr>Eliminate Corporate Welfare for Oil, Gas and Coal Companies</vt:lpstr>
      <vt:lpstr>Helping Communities Adapt</vt:lpstr>
      <vt:lpstr>Reinstate Superfund Taxes</vt:lpstr>
      <vt:lpstr>Crop Insurance Subsidies</vt:lpstr>
      <vt:lpstr>Paul Shannon</vt:lpstr>
      <vt:lpstr>Military spending in the Peoples Budget </vt:lpstr>
      <vt:lpstr>Military spending in the Peoples Budget </vt:lpstr>
      <vt:lpstr>Why the Peace Movement Should Support The People’s Budget</vt:lpstr>
      <vt:lpstr>National Alliance of HUD Tenants</vt:lpstr>
      <vt:lpstr>Affordable Housing</vt:lpstr>
      <vt:lpstr>Affordable Housing</vt:lpstr>
      <vt:lpstr>Q&amp;A – Endorsing Organizations</vt:lpstr>
      <vt:lpstr>Isaiah Poole</vt:lpstr>
      <vt:lpstr>Blog Posts on The People’s Budget</vt:lpstr>
      <vt:lpstr>Blog Posts on The People’s Budget</vt:lpstr>
      <vt:lpstr>Next Steps - Working with Congress</vt:lpstr>
      <vt:lpstr>Working with Congress</vt:lpstr>
      <vt:lpstr>Working with Congress</vt:lpstr>
      <vt:lpstr>Informing Your Community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People’s Budget</dc:title>
  <dc:creator>Andrea Miller</dc:creator>
  <cp:lastModifiedBy>Andrea Miller</cp:lastModifiedBy>
  <cp:revision>89</cp:revision>
  <dcterms:created xsi:type="dcterms:W3CDTF">2016-03-09T13:43:10Z</dcterms:created>
  <dcterms:modified xsi:type="dcterms:W3CDTF">2016-03-11T00:21:08Z</dcterms:modified>
</cp:coreProperties>
</file>