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0" r:id="rId2"/>
  </p:sldMasterIdLst>
  <p:notesMasterIdLst>
    <p:notesMasterId r:id="rId23"/>
  </p:notesMasterIdLst>
  <p:handoutMasterIdLst>
    <p:handoutMasterId r:id="rId24"/>
  </p:handoutMasterIdLst>
  <p:sldIdLst>
    <p:sldId id="269" r:id="rId3"/>
    <p:sldId id="309" r:id="rId4"/>
    <p:sldId id="296" r:id="rId5"/>
    <p:sldId id="298" r:id="rId6"/>
    <p:sldId id="297" r:id="rId7"/>
    <p:sldId id="300" r:id="rId8"/>
    <p:sldId id="301" r:id="rId9"/>
    <p:sldId id="313" r:id="rId10"/>
    <p:sldId id="323" r:id="rId11"/>
    <p:sldId id="322" r:id="rId12"/>
    <p:sldId id="310" r:id="rId13"/>
    <p:sldId id="307" r:id="rId14"/>
    <p:sldId id="315" r:id="rId15"/>
    <p:sldId id="319" r:id="rId16"/>
    <p:sldId id="314" r:id="rId17"/>
    <p:sldId id="320" r:id="rId18"/>
    <p:sldId id="321" r:id="rId19"/>
    <p:sldId id="305" r:id="rId20"/>
    <p:sldId id="306" r:id="rId21"/>
    <p:sldId id="293" r:id="rId2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4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E884"/>
    <a:srgbClr val="ABD749"/>
    <a:srgbClr val="A2D668"/>
    <a:srgbClr val="C4E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3" autoAdjust="0"/>
    <p:restoredTop sz="95179" autoAdjust="0"/>
  </p:normalViewPr>
  <p:slideViewPr>
    <p:cSldViewPr>
      <p:cViewPr varScale="1">
        <p:scale>
          <a:sx n="69" d="100"/>
          <a:sy n="69" d="100"/>
        </p:scale>
        <p:origin x="84" y="324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A0844-C266-46EC-A036-E1634F64C44A}" type="datetimeFigureOut">
              <a:rPr lang="en-US"/>
              <a:t>8/1/2015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088AA-226D-4237-A99F-5C4B97F43BA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3136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08BCD-7B2F-4BCE-87AF-5D67EFFE4D17}" type="datetimeFigureOut">
              <a:rPr lang="en-US"/>
              <a:t>8/1/2015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A1353-EEA5-436B-AB14-1D84B195E669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067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0"/>
            <a:ext cx="12188823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8" name="Round Single Corner Rectangle 7"/>
          <p:cNvSpPr/>
          <p:nvPr/>
        </p:nvSpPr>
        <p:spPr bwMode="ltGray">
          <a:xfrm rot="10800000" flipH="1" flipV="1">
            <a:off x="6926759" y="228598"/>
            <a:ext cx="5035054" cy="5715002"/>
          </a:xfrm>
          <a:prstGeom prst="round1Rect">
            <a:avLst>
              <a:gd name="adj" fmla="val 589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0" y="3"/>
            <a:ext cx="6926756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13" y="1703718"/>
            <a:ext cx="5791200" cy="37338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5014" y="3429000"/>
            <a:ext cx="4572000" cy="1905000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18" name="Rectangle 17"/>
          <p:cNvSpPr/>
          <p:nvPr/>
        </p:nvSpPr>
        <p:spPr>
          <a:xfrm>
            <a:off x="7466013" y="3"/>
            <a:ext cx="4722812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3151" y="234351"/>
            <a:ext cx="3773863" cy="46424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sz="44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pPr lvl="0"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2936" y="5029200"/>
            <a:ext cx="3782586" cy="914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4917-CE56-4645-8050-1555FA0B180B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4DA2-3CE4-45BB-9F6F-628A0CFBDBF9}" type="slidenum">
              <a:rPr/>
              <a:pPr/>
              <a:t>‹#›</a:t>
            </a:fld>
            <a:endParaRPr dirty="0"/>
          </a:p>
        </p:txBody>
      </p:sp>
      <p:sp>
        <p:nvSpPr>
          <p:cNvPr id="21" name="Round Single Corner Rectangle 20"/>
          <p:cNvSpPr/>
          <p:nvPr/>
        </p:nvSpPr>
        <p:spPr bwMode="ltGray">
          <a:xfrm rot="10800000" flipV="1">
            <a:off x="227013" y="234351"/>
            <a:ext cx="7238999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57198" y="465283"/>
            <a:ext cx="6780215" cy="5249717"/>
          </a:xfrm>
          <a:prstGeom prst="round1Rect">
            <a:avLst>
              <a:gd name="adj" fmla="val 4287"/>
            </a:avLst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15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371600">
              <a:defRPr/>
            </a:lvl6pPr>
            <a:lvl7pPr marL="1600200">
              <a:defRPr/>
            </a:lvl7pPr>
            <a:lvl8pPr marL="1828800">
              <a:defRPr baseline="0"/>
            </a:lvl8pPr>
            <a:lvl9pPr marL="2057400"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3" y="582613"/>
            <a:ext cx="8183562" cy="55895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5974" y="582613"/>
            <a:ext cx="1951037" cy="55895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12" name="Rectangle 11"/>
          <p:cNvSpPr/>
          <p:nvPr/>
        </p:nvSpPr>
        <p:spPr>
          <a:xfrm>
            <a:off x="0" y="3"/>
            <a:ext cx="5180012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13" y="914400"/>
            <a:ext cx="4190999" cy="38862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7799" y="4953000"/>
            <a:ext cx="4201213" cy="9905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180013" y="228600"/>
            <a:ext cx="6781800" cy="5715000"/>
          </a:xfrm>
          <a:prstGeom prst="round1Rect">
            <a:avLst>
              <a:gd name="adj" fmla="val 5636"/>
            </a:avLst>
          </a:prstGeom>
          <a:solidFill>
            <a:schemeClr val="bg2"/>
          </a:solidFill>
        </p:spPr>
        <p:txBody>
          <a:bodyPr tIns="9144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71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76"/>
            <a:ext cx="12188952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7451144" y="0"/>
            <a:ext cx="4737681" cy="64770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10" name="Round Single Corner Rectangle 9"/>
          <p:cNvSpPr/>
          <p:nvPr/>
        </p:nvSpPr>
        <p:spPr bwMode="ltGray">
          <a:xfrm rot="10800000" flipV="1">
            <a:off x="219973" y="234351"/>
            <a:ext cx="7237410" cy="60140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0" y="6477000"/>
            <a:ext cx="12188952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5638801" cy="4191000"/>
          </a:xfrm>
        </p:spPr>
        <p:txBody>
          <a:bodyPr anchor="b">
            <a:noAutofit/>
          </a:bodyPr>
          <a:lstStyle>
            <a:lvl1pPr algn="l">
              <a:defRPr sz="5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5029200"/>
            <a:ext cx="5638800" cy="9144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1981200"/>
            <a:ext cx="4648201" cy="4191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1" y="1981200"/>
            <a:ext cx="4648203" cy="4191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143000"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981200"/>
            <a:ext cx="4645152" cy="76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819400"/>
            <a:ext cx="4645152" cy="3352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 baseline="0"/>
            </a:lvl8pPr>
            <a:lvl9pPr marL="2057400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2" y="1981200"/>
            <a:ext cx="4645152" cy="76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2" y="2819400"/>
            <a:ext cx="4645152" cy="3352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143000">
              <a:defRPr sz="1600"/>
            </a:lvl5pPr>
            <a:lvl6pPr marL="1371600">
              <a:defRPr sz="1600"/>
            </a:lvl6pPr>
            <a:lvl7pPr marL="1600200">
              <a:defRPr sz="1600"/>
            </a:lvl7pPr>
            <a:lvl8pPr marL="18288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2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10" name="Round Single Corner Rectangle 9"/>
          <p:cNvSpPr/>
          <p:nvPr/>
        </p:nvSpPr>
        <p:spPr bwMode="ltGray">
          <a:xfrm rot="10800000" flipH="1" flipV="1">
            <a:off x="4722814" y="234351"/>
            <a:ext cx="7237538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0" y="1"/>
            <a:ext cx="4722811" cy="61722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197" y="234351"/>
            <a:ext cx="3773863" cy="4642450"/>
          </a:xfrm>
        </p:spPr>
        <p:txBody>
          <a:bodyPr anchor="b">
            <a:normAutofit/>
          </a:bodyPr>
          <a:lstStyle>
            <a:lvl1pPr algn="l">
              <a:defRPr sz="4400" b="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983" y="5029199"/>
            <a:ext cx="3782586" cy="9144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139" y="465285"/>
            <a:ext cx="6786614" cy="524971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11960352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11960352" y="6477000"/>
            <a:ext cx="228473" cy="381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12188825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dirty="0"/>
          </a:p>
        </p:txBody>
      </p:sp>
      <p:sp>
        <p:nvSpPr>
          <p:cNvPr id="10" name="Round Single Corner Rectangle 9"/>
          <p:cNvSpPr/>
          <p:nvPr/>
        </p:nvSpPr>
        <p:spPr>
          <a:xfrm>
            <a:off x="0" y="228600"/>
            <a:ext cx="11961877" cy="6248400"/>
          </a:xfrm>
          <a:prstGeom prst="round1Rect">
            <a:avLst>
              <a:gd name="adj" fmla="val 458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563562"/>
            <a:ext cx="9601200" cy="1189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981200"/>
            <a:ext cx="9601202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3811" y="6248400"/>
            <a:ext cx="1091459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E36636D-D922-432D-A958-524484B5923D}" type="datetimeFigureOut">
              <a:rPr lang="en-US"/>
              <a:pPr/>
              <a:t>8/1/2015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3813" y="6248400"/>
            <a:ext cx="7467598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1" y="6248400"/>
            <a:ext cx="762003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33" r:id="rId10"/>
    <p:sldLayoutId id="2147483730" r:id="rId11"/>
    <p:sldLayoutId id="214748373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rw.org/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://www.foe.org/news/news-releases/2015-04-hatch-wyden-introduce-same-old-fast-track-mode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idaritycenter.org/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17.png"/><Relationship Id="rId4" Type="http://schemas.openxmlformats.org/officeDocument/2006/relationships/hyperlink" Target="mailto:tryan@solidaritycenter.or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oe.org/news/news-releases/2015-04-hatch-wyden-introduce-same-old-fast-track-model" TargetMode="External"/><Relationship Id="rId3" Type="http://schemas.openxmlformats.org/officeDocument/2006/relationships/hyperlink" Target="http://tradejustice.us7.list-manage.com/track/click?u=2e1c74a578359190791efe801&amp;id=075b017457&amp;e=57951295c1" TargetMode="External"/><Relationship Id="rId7" Type="http://schemas.openxmlformats.org/officeDocument/2006/relationships/hyperlink" Target="https://www.facebook.com/margaret.flowers.18?fref=nf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1.xml"/><Relationship Id="rId6" Type="http://schemas.openxmlformats.org/officeDocument/2006/relationships/hyperlink" Target="http://www.flushthetpp.org/" TargetMode="External"/><Relationship Id="rId5" Type="http://schemas.openxmlformats.org/officeDocument/2006/relationships/hyperlink" Target="http://www.popularresistance.org/" TargetMode="External"/><Relationship Id="rId4" Type="http://schemas.openxmlformats.org/officeDocument/2006/relationships/hyperlink" Target="mailto:mdpnhp@gmail.com" TargetMode="External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dpnhp@gmail.com" TargetMode="Externa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2.xml"/><Relationship Id="rId6" Type="http://schemas.openxmlformats.org/officeDocument/2006/relationships/hyperlink" Target="http://www.foe.org/news/news-releases/2015-04-hatch-wyden-introduce-same-old-fast-track-model" TargetMode="External"/><Relationship Id="rId5" Type="http://schemas.openxmlformats.org/officeDocument/2006/relationships/hyperlink" Target="http://www.flushthetpp.org/" TargetMode="External"/><Relationship Id="rId4" Type="http://schemas.openxmlformats.org/officeDocument/2006/relationships/hyperlink" Target="http://www.popularresistance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ion.deborah@gmail.com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demandingaction.org/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gif"/><Relationship Id="rId5" Type="http://schemas.openxmlformats.org/officeDocument/2006/relationships/image" Target="../media/image3.jpg"/><Relationship Id="rId4" Type="http://schemas.openxmlformats.org/officeDocument/2006/relationships/hyperlink" Target="http://on.fb.me/O76Px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@PeopleDemandingAction.org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whocking@gmail.com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5.png"/><Relationship Id="rId4" Type="http://schemas.openxmlformats.org/officeDocument/2006/relationships/hyperlink" Target="https://www.facebook.com/groups/GlobalTPPTea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anInKansas2@gmail.com" TargetMode="External"/><Relationship Id="rId2" Type="http://schemas.openxmlformats.org/officeDocument/2006/relationships/hyperlink" Target="mailto:LizAmsden@hotmail.com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cMoveOn@gmail.com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hyperlink" Target="mailto:eslsk8r@optonline.ne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arrietheywood@gmail.com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hyperlink" Target="mailto:LindaJBrewster@msn.co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radejustice.net/?page=Events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2.png"/><Relationship Id="rId5" Type="http://schemas.openxmlformats.org/officeDocument/2006/relationships/hyperlink" Target="mailto:adam@tradejustice.net" TargetMode="External"/><Relationship Id="rId4" Type="http://schemas.openxmlformats.org/officeDocument/2006/relationships/hyperlink" Target="http://tradejustice.net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events/962549993797371/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.xml"/><Relationship Id="rId4" Type="http://schemas.openxmlformats.org/officeDocument/2006/relationships/hyperlink" Target="http://www.flushthetpp.org/national-tpp-resistance-call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marti.townsend.9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228600"/>
            <a:ext cx="12188824" cy="18288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</a:t>
            </a:r>
            <a:r>
              <a:rPr lang="en-US" sz="4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 Team Call </a:t>
            </a:r>
            <a:r>
              <a:rPr lang="en-US" sz="36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rgbClr val="C4E0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Malaysia/Human </a:t>
            </a:r>
            <a:r>
              <a:rPr lang="en-US" sz="4000" dirty="0" smtClean="0">
                <a:solidFill>
                  <a:srgbClr val="C4E0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Trafficking</a:t>
            </a:r>
            <a:r>
              <a:rPr lang="en-US" sz="4600" dirty="0" smtClean="0">
                <a:solidFill>
                  <a:srgbClr val="C4E0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en-US" sz="4600" dirty="0">
              <a:solidFill>
                <a:srgbClr val="C4E0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206" y="1066800"/>
            <a:ext cx="11277600" cy="505402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	</a:t>
            </a:r>
            <a:endParaRPr lang="en-US" sz="2400" dirty="0" smtClean="0">
              <a:latin typeface="Arial Black" panose="020B0A04020102020204" pitchFamily="34" charset="0"/>
            </a:endParaRP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Special Guests: </a:t>
            </a:r>
          </a:p>
          <a:p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Phil Robertson</a:t>
            </a:r>
          </a:p>
          <a:p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Tim Ryan</a:t>
            </a:r>
          </a:p>
          <a:p>
            <a:endParaRPr lang="en-US" sz="24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Emergency Fast Track Bill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Update/Actions: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Dr. Margaret Flowers, Popular </a:t>
            </a:r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Resistance</a:t>
            </a:r>
            <a:b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Debra Dion, Citizens Trade Campaign - Florida</a:t>
            </a:r>
          </a:p>
          <a:p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Marti Townsend, Sierra Club Hawaii</a:t>
            </a:r>
            <a:endParaRPr lang="en-US" sz="2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dirty="0">
              <a:solidFill>
                <a:schemeClr val="bg2"/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      </a:t>
            </a:r>
            <a:r>
              <a:rPr lang="en-US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August 2, </a:t>
            </a: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2015</a:t>
            </a:r>
            <a:b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 smtClean="0">
                <a:solidFill>
                  <a:srgbClr val="ABD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7:30 p.m. Eastern/4:30 p.m. Pacific</a:t>
            </a:r>
          </a:p>
          <a:p>
            <a:endParaRPr lang="en-US" sz="2400" dirty="0" smtClean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   	  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Call-in#: 605-562-3140</a:t>
            </a:r>
          </a:p>
          <a:p>
            <a:r>
              <a:rPr lang="en-US" sz="2800" dirty="0" smtClean="0">
                <a:latin typeface="Arial Black" panose="020B0A04020102020204" pitchFamily="34" charset="0"/>
              </a:rPr>
              <a:t>	         </a:t>
            </a:r>
            <a:r>
              <a:rPr lang="en-US" sz="2800" dirty="0" smtClean="0">
                <a:solidFill>
                  <a:srgbClr val="ABD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PIN: 951146#</a:t>
            </a:r>
          </a:p>
          <a:p>
            <a:r>
              <a:rPr lang="en-US" sz="2800" dirty="0" smtClean="0">
                <a:latin typeface="Arial Black" panose="020B0A04020102020204" pitchFamily="34" charset="0"/>
              </a:rPr>
              <a:t>	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Back-up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#: 559-726-1300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984" y="1752600"/>
            <a:ext cx="4122653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3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22666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TPP Countries</a:t>
            </a:r>
            <a:endParaRPr lang="en-US" sz="48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412" y="1143000"/>
            <a:ext cx="7848600" cy="476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25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1812" y="0"/>
            <a:ext cx="116570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Phil Robertson, Deputy Director</a:t>
            </a: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Asia Division, Human Rights Watch</a:t>
            </a: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8012" y="2084525"/>
            <a:ext cx="11657013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Prior to joining Human Rights Watch in 2009, he worked for more than a decade in Southeast Asia on human rights, labor rights, protection of migrant workers, and counter-human trafficking efforts with a variety of non-governmental organizations, international and regional trade union federations, and UN agencies. As program manager of the UN Inter-Agency Project on Human Trafficking (UNIAP), he oversaw the successful negotiation of the first regional inter-governmental agreement on human trafficking in the greater Mekong sub-region. </a:t>
            </a:r>
            <a:endParaRPr lang="en-US" sz="2000" dirty="0" smtClean="0">
              <a:latin typeface="Arial" panose="020B0604020202020204" pitchFamily="34" charset="0"/>
            </a:endParaRPr>
          </a:p>
          <a:p>
            <a:endParaRPr lang="en-US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</a:t>
            </a:r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sz="2400" b="1" u="sng" dirty="0" smtClean="0">
                <a:latin typeface="Arial Black" panose="020B0A04020102020204" pitchFamily="34" charset="0"/>
                <a:hlinkClick r:id="rId3"/>
              </a:rPr>
              <a:t>http</a:t>
            </a:r>
            <a:r>
              <a:rPr lang="en-US" sz="2400" b="1" u="sng" dirty="0">
                <a:latin typeface="Arial Black" panose="020B0A04020102020204" pitchFamily="34" charset="0"/>
                <a:hlinkClick r:id="rId3"/>
              </a:rPr>
              <a:t>://</a:t>
            </a:r>
            <a:r>
              <a:rPr lang="en-US" sz="2400" b="1" u="sng" dirty="0" smtClean="0">
                <a:latin typeface="Arial Black" panose="020B0A04020102020204" pitchFamily="34" charset="0"/>
                <a:hlinkClick r:id="rId3"/>
              </a:rPr>
              <a:t>www.hrw.org/</a:t>
            </a:r>
            <a:r>
              <a:rPr lang="en-US" sz="2400" b="1" dirty="0" smtClean="0">
                <a:latin typeface="Arial Black" panose="020B0A04020102020204" pitchFamily="34" charset="0"/>
              </a:rPr>
              <a:t>		</a:t>
            </a:r>
            <a:r>
              <a:rPr lang="en-US" sz="2400" b="1" dirty="0">
                <a:latin typeface="Arial Black" panose="020B0A04020102020204" pitchFamily="34" charset="0"/>
              </a:rPr>
              <a:t> </a:t>
            </a:r>
          </a:p>
          <a:p>
            <a:pPr>
              <a:lnSpc>
                <a:spcPts val="1800"/>
              </a:lnSpc>
            </a:pPr>
            <a:endParaRPr lang="en-US" sz="2400" b="1" dirty="0">
              <a:latin typeface="Arial Black" panose="020B0A04020102020204" pitchFamily="34" charset="0"/>
            </a:endParaRPr>
          </a:p>
          <a:p>
            <a:pPr>
              <a:lnSpc>
                <a:spcPts val="1800"/>
              </a:lnSpc>
            </a:pPr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Facebook: </a:t>
            </a:r>
            <a:r>
              <a:rPr lang="en-US" sz="2400" b="1" u="sng" dirty="0">
                <a:latin typeface="Arial Black" panose="020B0A04020102020204" pitchFamily="34" charset="0"/>
              </a:rPr>
              <a:t>https://www.facebook.com/HumanRightsWatch?ref=br_rs</a:t>
            </a:r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endParaRPr lang="en-US" sz="2000" b="1" u="sng" dirty="0" smtClean="0">
              <a:solidFill>
                <a:srgbClr val="0000F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12" y="394820"/>
            <a:ext cx="2195980" cy="2195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3012" y="41910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14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0849" y="227013"/>
            <a:ext cx="12415837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4800" b="1" dirty="0" smtClean="0">
                <a:solidFill>
                  <a:schemeClr val="accent1"/>
                </a:solidFill>
              </a:rPr>
              <a:t>						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Tim Ryan,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Director</a:t>
            </a:r>
            <a:r>
              <a:rPr 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4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/>
              <a:t>Asia </a:t>
            </a:r>
            <a:r>
              <a:rPr lang="en-US" sz="2400" dirty="0"/>
              <a:t>regional program director for the American Center for International Labor Solidarity (Solidarity Center), based in Washington, D.C.  He also is on the North American Board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for </a:t>
            </a:r>
            <a:r>
              <a:rPr lang="en-US" sz="2400" dirty="0"/>
              <a:t>the Global March Against Child Labor. </a:t>
            </a:r>
            <a:r>
              <a:rPr lang="en-US" sz="4000" dirty="0"/>
              <a:t> </a:t>
            </a:r>
          </a:p>
          <a:p>
            <a:pPr lvl="0"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</a:t>
            </a:r>
            <a:r>
              <a:rPr lang="en-US" sz="4000" b="1" dirty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36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488E4A">
                    <a:lumMod val="75000"/>
                  </a:srgbClr>
                </a:solidFill>
                <a:latin typeface="Arial Black" panose="020B0A04020102020204" pitchFamily="34" charset="0"/>
                <a:cs typeface="Arial" pitchFamily="34" charset="0"/>
              </a:rPr>
              <a:t>																	</a:t>
            </a:r>
          </a:p>
          <a:p>
            <a:pPr lvl="0" defTabSz="685765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488E4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Website</a:t>
            </a:r>
            <a:r>
              <a:rPr lang="en-US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: </a:t>
            </a:r>
            <a:r>
              <a:rPr lang="en-US" sz="2400" b="1" dirty="0" smtClean="0">
                <a:latin typeface="Arial Black" panose="020B0A04020102020204" pitchFamily="34" charset="0"/>
                <a:hlinkClick r:id="rId3"/>
              </a:rPr>
              <a:t>http://www.solidaritycenter.org</a:t>
            </a:r>
            <a:endParaRPr lang="en-US" sz="2400" dirty="0">
              <a:latin typeface="Arial Black" panose="020B0A04020102020204" pitchFamily="34" charset="0"/>
            </a:endParaRPr>
          </a:p>
          <a:p>
            <a:pPr lvl="0" defTabSz="685765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Email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hlinkClick r:id="rId4"/>
              </a:rPr>
              <a:t>tryan@solidaritycenter.org</a:t>
            </a:r>
            <a:endParaRPr lang="en-US" sz="2400" b="1" dirty="0"/>
          </a:p>
          <a:p>
            <a:pPr lvl="0" defTabSz="685765">
              <a:lnSpc>
                <a:spcPts val="2400"/>
              </a:lnSpc>
            </a:pPr>
            <a:endParaRPr lang="en-US" sz="2800" dirty="0" smtClean="0">
              <a:solidFill>
                <a:prstClr val="white"/>
              </a:solidFill>
            </a:endParaRPr>
          </a:p>
          <a:p>
            <a:pPr lvl="0" defTabSz="685765">
              <a:lnSpc>
                <a:spcPts val="2400"/>
              </a:lnSpc>
            </a:pPr>
            <a:endParaRPr lang="en-US" sz="2800" dirty="0">
              <a:solidFill>
                <a:prstClr val="white"/>
              </a:solidFill>
            </a:endParaRPr>
          </a:p>
          <a:p>
            <a:pPr lvl="0" defTabSz="685765">
              <a:lnSpc>
                <a:spcPts val="2400"/>
              </a:lnSpc>
            </a:pPr>
            <a:endParaRPr lang="en-US" sz="2800" dirty="0" smtClean="0">
              <a:solidFill>
                <a:prstClr val="white"/>
              </a:solidFill>
            </a:endParaRPr>
          </a:p>
          <a:p>
            <a:pPr lvl="0" defTabSz="685765">
              <a:lnSpc>
                <a:spcPts val="2400"/>
              </a:lnSpc>
            </a:pPr>
            <a:endParaRPr lang="en-US" sz="2800" dirty="0">
              <a:solidFill>
                <a:prstClr val="white"/>
              </a:solidFill>
            </a:endParaRPr>
          </a:p>
          <a:p>
            <a:pPr lvl="0" defTabSz="685765">
              <a:lnSpc>
                <a:spcPts val="2400"/>
              </a:lnSpc>
            </a:pPr>
            <a:endParaRPr lang="en-US" sz="2800" dirty="0">
              <a:solidFill>
                <a:prstClr val="white"/>
              </a:solidFill>
            </a:endParaRPr>
          </a:p>
          <a:p>
            <a:pPr lvl="0" defTabSz="685765" eaLnBrk="0" fontAlgn="base" hangingPunct="0">
              <a:lnSpc>
                <a:spcPts val="24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2800" b="1" dirty="0">
                <a:solidFill>
                  <a:srgbClr val="488E4A">
                    <a:lumMod val="20000"/>
                    <a:lumOff val="80000"/>
                  </a:srgbClr>
                </a:solidFill>
                <a:latin typeface="Arial Black" panose="020B0A04020102020204" pitchFamily="34" charset="0"/>
                <a:cs typeface="Arial" pitchFamily="34" charset="0"/>
              </a:rPr>
              <a:t>	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5612" y="2362200"/>
            <a:ext cx="3828571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53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1812" y="0"/>
            <a:ext cx="11657013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Dr. 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Margaret Flowers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Activist </a:t>
            </a:r>
            <a:b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and Organizer, Flush the TPP &amp;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Popular Resistance</a:t>
            </a: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1812" y="1295400"/>
            <a:ext cx="1165701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u="sng" dirty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dirty="0"/>
              <a:t>Dr. Flowers is a Maryland pediatrician. After graduation from the University of Maryland School of Medicine in 1990 and completion of pediatric residency at Johns Hopkins Hospital in Baltimore, Flowers worked first as a hospitalist and then in private practice. She left practice in 2007 to advocate full-time for a single payer health care system at both the state and national levels. co-hosts, Clearing the FOG radio which airs on We Act Radio, 1480 AM. Her twitter is </a:t>
            </a:r>
            <a:r>
              <a:rPr lang="en-US" sz="2400" u="sng" dirty="0">
                <a:hlinkClick r:id="rId3"/>
              </a:rPr>
              <a:t>@</a:t>
            </a:r>
            <a:r>
              <a:rPr lang="en-US" sz="2400" u="sng" dirty="0" smtClean="0">
                <a:hlinkClick r:id="rId3"/>
              </a:rPr>
              <a:t>MFlowers8</a:t>
            </a:r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400" b="1" dirty="0">
                <a:hlinkClick r:id="rId4"/>
              </a:rPr>
              <a:t>mdpnhp@gmail.com</a:t>
            </a:r>
            <a:r>
              <a:rPr lang="en-US" sz="2400" dirty="0"/>
              <a:t> </a:t>
            </a:r>
            <a:r>
              <a:rPr lang="en-US" sz="2400" b="1" dirty="0" smtClean="0">
                <a:latin typeface="Arial Black" panose="020B0A04020102020204" pitchFamily="34" charset="0"/>
              </a:rPr>
              <a:t>	</a:t>
            </a:r>
            <a:endParaRPr lang="en-US" sz="2400" b="1" dirty="0" smtClean="0"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Website: </a:t>
            </a:r>
            <a:r>
              <a:rPr lang="en-US" sz="2400" b="1" dirty="0" smtClean="0">
                <a:hlinkClick r:id="rId5"/>
              </a:rPr>
              <a:t>www.popularresistance.org</a:t>
            </a:r>
            <a:r>
              <a:rPr lang="en-US" sz="2400" dirty="0" smtClean="0"/>
              <a:t> and </a:t>
            </a:r>
            <a:r>
              <a:rPr lang="en-US" sz="2400" b="1" dirty="0" smtClean="0">
                <a:hlinkClick r:id="rId6"/>
              </a:rPr>
              <a:t>www.flushthetpp.org</a:t>
            </a:r>
            <a:r>
              <a:rPr lang="en-US" sz="2400" b="1" dirty="0">
                <a:latin typeface="Arial Black" panose="020B0A04020102020204" pitchFamily="34" charset="0"/>
              </a:rPr>
              <a:t>	</a:t>
            </a:r>
            <a:r>
              <a:rPr lang="en-US" sz="2400" b="1" dirty="0" smtClean="0">
                <a:latin typeface="Arial Black" panose="020B0A04020102020204" pitchFamily="34" charset="0"/>
              </a:rPr>
              <a:t>	</a:t>
            </a:r>
            <a:r>
              <a:rPr lang="en-US" sz="2400" b="1" dirty="0">
                <a:latin typeface="Arial Black" panose="020B0A04020102020204" pitchFamily="34" charset="0"/>
              </a:rPr>
              <a:t> </a:t>
            </a:r>
          </a:p>
          <a:p>
            <a:pPr>
              <a:lnSpc>
                <a:spcPts val="1800"/>
              </a:lnSpc>
            </a:pPr>
            <a:endParaRPr lang="en-US" sz="2400" b="1" dirty="0">
              <a:latin typeface="Arial Black" panose="020B0A04020102020204" pitchFamily="34" charset="0"/>
            </a:endParaRPr>
          </a:p>
          <a:p>
            <a:pPr>
              <a:lnSpc>
                <a:spcPts val="1800"/>
              </a:lnSpc>
            </a:pPr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Facebook: </a:t>
            </a:r>
            <a:r>
              <a:rPr lang="en-US" sz="2400" b="1" u="sng" dirty="0">
                <a:latin typeface="Arial Black" panose="020B0A04020102020204" pitchFamily="34" charset="0"/>
                <a:hlinkClick r:id="rId7"/>
              </a:rPr>
              <a:t>https://www.facebook.com/margaret.flowers.18?fref=nf</a:t>
            </a:r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endParaRPr lang="en-US" sz="2000" b="1" u="sng" dirty="0" smtClean="0">
              <a:solidFill>
                <a:srgbClr val="0000F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" y="457200"/>
            <a:ext cx="2503487" cy="1958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110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9412" y="224599"/>
            <a:ext cx="11296795" cy="471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3600" b="1" dirty="0" smtClean="0"/>
              <a:t>Mackenzie </a:t>
            </a:r>
            <a:r>
              <a:rPr lang="en-US" sz="3600" b="1" dirty="0"/>
              <a:t>McDonald Wilkins</a:t>
            </a:r>
            <a:endParaRPr lang="en-US" sz="3600" dirty="0"/>
          </a:p>
          <a:p>
            <a:r>
              <a:rPr lang="en-US" sz="3600" b="1" dirty="0"/>
              <a:t>Climate and Trade Justice Activist</a:t>
            </a:r>
            <a:endParaRPr lang="en-US" sz="3600" dirty="0"/>
          </a:p>
          <a:p>
            <a:r>
              <a:rPr lang="en-US" sz="3600" b="1" dirty="0"/>
              <a:t>Popular Resistance</a:t>
            </a:r>
            <a:endParaRPr lang="en-US" sz="3600" dirty="0"/>
          </a:p>
          <a:p>
            <a:r>
              <a:rPr lang="en-US" sz="3600" b="1" dirty="0" smtClean="0"/>
              <a:t>Flush the TPP</a:t>
            </a:r>
            <a:endParaRPr lang="en-US" sz="3600" dirty="0"/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9412" y="1263047"/>
            <a:ext cx="11657013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u="sng" dirty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400" b="1" dirty="0">
                <a:hlinkClick r:id="rId3"/>
              </a:rPr>
              <a:t>mdpnhp@gmail.com</a:t>
            </a:r>
            <a:r>
              <a:rPr lang="en-US" sz="2400" dirty="0"/>
              <a:t> </a:t>
            </a:r>
            <a:r>
              <a:rPr lang="en-US" sz="2400" b="1" dirty="0" smtClean="0">
                <a:latin typeface="Arial Black" panose="020B0A04020102020204" pitchFamily="34" charset="0"/>
              </a:rPr>
              <a:t>	</a:t>
            </a:r>
            <a:endParaRPr lang="en-US" sz="2400" b="1" dirty="0" smtClean="0"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Website: </a:t>
            </a:r>
            <a:r>
              <a:rPr lang="en-US" sz="2400" b="1" dirty="0" smtClean="0">
                <a:hlinkClick r:id="rId4"/>
              </a:rPr>
              <a:t>www.popularresistance.org</a:t>
            </a:r>
            <a:r>
              <a:rPr lang="en-US" sz="2400" dirty="0" smtClean="0"/>
              <a:t> and </a:t>
            </a:r>
            <a:r>
              <a:rPr lang="en-US" sz="2400" b="1" dirty="0" smtClean="0">
                <a:hlinkClick r:id="rId5"/>
              </a:rPr>
              <a:t>www.flushthetpp.org</a:t>
            </a:r>
            <a:r>
              <a:rPr lang="en-US" sz="2400" b="1" dirty="0">
                <a:latin typeface="Arial Black" panose="020B0A04020102020204" pitchFamily="34" charset="0"/>
              </a:rPr>
              <a:t>	</a:t>
            </a:r>
            <a:r>
              <a:rPr lang="en-US" sz="2400" b="1" dirty="0" smtClean="0">
                <a:latin typeface="Arial Black" panose="020B0A04020102020204" pitchFamily="34" charset="0"/>
              </a:rPr>
              <a:t>	</a:t>
            </a:r>
            <a:r>
              <a:rPr lang="en-US" sz="2400" b="1" dirty="0">
                <a:latin typeface="Arial Black" panose="020B0A04020102020204" pitchFamily="34" charset="0"/>
              </a:rPr>
              <a:t> </a:t>
            </a:r>
          </a:p>
          <a:p>
            <a:pPr>
              <a:lnSpc>
                <a:spcPts val="1800"/>
              </a:lnSpc>
            </a:pPr>
            <a:endParaRPr lang="en-US" sz="2400" b="1" dirty="0">
              <a:latin typeface="Arial Black" panose="020B0A04020102020204" pitchFamily="34" charset="0"/>
            </a:endParaRPr>
          </a:p>
          <a:p>
            <a:endParaRPr lang="en-US" sz="2000" b="1" u="sng" dirty="0" smtClean="0">
              <a:solidFill>
                <a:srgbClr val="0000F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12" y="1647459"/>
            <a:ext cx="4724400" cy="335227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822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1812" y="0"/>
            <a:ext cx="11657013" cy="377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Debra Dion, Florida Director</a:t>
            </a:r>
            <a:b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Citizens Trade Campaign</a:t>
            </a: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6507" y="1288892"/>
            <a:ext cx="11657013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dirty="0" smtClean="0"/>
              <a:t>Florida </a:t>
            </a:r>
            <a:r>
              <a:rPr lang="en-US" sz="2400" b="1" dirty="0"/>
              <a:t>State Director, Citizen's Trade Campaign, Veteran (20 year) AFL-CIO Federal, state and local issues organizer.  Instrumental in organizing the 2003 Miami FTAA and strategic organizer around WTO and CAFTA.</a:t>
            </a:r>
            <a:endParaRPr lang="en-US" sz="2400" dirty="0"/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400" b="1" dirty="0">
                <a:hlinkClick r:id="rId3"/>
              </a:rPr>
              <a:t>dion.deborah@gmail.com</a:t>
            </a:r>
            <a:r>
              <a:rPr lang="en-US" sz="2400" b="1" dirty="0" smtClean="0">
                <a:latin typeface="Arial Black" panose="020B0A04020102020204" pitchFamily="34" charset="0"/>
              </a:rPr>
              <a:t>		</a:t>
            </a:r>
            <a:r>
              <a:rPr lang="en-US" sz="2400" b="1" dirty="0">
                <a:latin typeface="Arial Black" panose="020B0A04020102020204" pitchFamily="34" charset="0"/>
              </a:rPr>
              <a:t> </a:t>
            </a:r>
          </a:p>
          <a:p>
            <a:pPr>
              <a:lnSpc>
                <a:spcPts val="1800"/>
              </a:lnSpc>
            </a:pPr>
            <a:endParaRPr lang="en-US" sz="2400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412" y="2819400"/>
            <a:ext cx="4895238" cy="3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611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1812" y="0"/>
            <a:ext cx="116570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3600" b="1" dirty="0">
                <a:latin typeface="Arial" panose="020B0604020202020204" pitchFamily="34" charset="0"/>
              </a:rPr>
              <a:t>How We Fight TPP</a:t>
            </a:r>
            <a:endParaRPr lang="en-US" sz="3600" b="1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1011" y="992579"/>
            <a:ext cx="9296401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u="sng" dirty="0" smtClean="0">
              <a:solidFill>
                <a:srgbClr val="0000FF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Deepen base to work on on-going TPP Campaign in targeted </a:t>
            </a:r>
            <a:r>
              <a:rPr lang="en-US" sz="2400" b="1" dirty="0" smtClean="0"/>
              <a:t>districts</a:t>
            </a:r>
            <a:br>
              <a:rPr lang="en-US" sz="2400" b="1" dirty="0" smtClean="0"/>
            </a:b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Lay groundwork for TPP to become a political issue in 2016 </a:t>
            </a:r>
            <a:r>
              <a:rPr lang="en-US" sz="2400" b="1" dirty="0" smtClean="0"/>
              <a:t>elections</a:t>
            </a:r>
            <a:br>
              <a:rPr lang="en-US" sz="2400" b="1" dirty="0" smtClean="0"/>
            </a:b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Let Members of Congress know that their constituents are watching on the TPP</a:t>
            </a:r>
            <a:br>
              <a:rPr lang="en-US" sz="2400" b="1" dirty="0" smtClean="0"/>
            </a:br>
            <a:endParaRPr lang="en-US" sz="2400" b="1" dirty="0" smtClean="0"/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/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latin typeface="Arial Black" panose="020B0A04020102020204" pitchFamily="34" charset="0"/>
              </a:rPr>
              <a:t>		</a:t>
            </a:r>
            <a:r>
              <a:rPr lang="en-US" sz="2400" b="1" dirty="0">
                <a:latin typeface="Arial Black" panose="020B0A04020102020204" pitchFamily="34" charset="0"/>
              </a:rPr>
              <a:t> </a:t>
            </a:r>
          </a:p>
          <a:p>
            <a:pPr>
              <a:lnSpc>
                <a:spcPts val="1800"/>
              </a:lnSpc>
            </a:pP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1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1812" y="0"/>
            <a:ext cx="116570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/>
              <a:t>Objectives </a:t>
            </a:r>
            <a:r>
              <a:rPr lang="en-US" sz="3600" b="1" dirty="0"/>
              <a:t>for overall TPP Campaign moving forward</a:t>
            </a:r>
            <a:endParaRPr lang="en-US" sz="3600" b="1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6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2413" y="992579"/>
            <a:ext cx="9525000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During the </a:t>
            </a:r>
            <a:r>
              <a:rPr lang="en-US" sz="2800" b="1"/>
              <a:t>August </a:t>
            </a:r>
            <a:r>
              <a:rPr lang="en-US" sz="2800" b="1" smtClean="0"/>
              <a:t>recess: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b="1" dirty="0"/>
              <a:t>Thank </a:t>
            </a:r>
            <a:r>
              <a:rPr lang="en-US" sz="2600" b="1" dirty="0" smtClean="0"/>
              <a:t>you </a:t>
            </a:r>
            <a:r>
              <a:rPr lang="en-US" sz="2600" b="1" dirty="0"/>
              <a:t>to those members that voted </a:t>
            </a:r>
            <a:r>
              <a:rPr lang="en-US" sz="2600" b="1" dirty="0" smtClean="0"/>
              <a:t>right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b="1" dirty="0"/>
              <a:t>Outreach to broader base -- environmentalists, food groups, Democratic clubs, seniors and students</a:t>
            </a:r>
            <a:endParaRPr lang="en-US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b="1" dirty="0"/>
              <a:t>Media outreach -- editorial boards and letters-to-the-editor from  different groups </a:t>
            </a:r>
            <a:endParaRPr lang="en-US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b="1" dirty="0"/>
              <a:t>Actions at Members of Congress that voted </a:t>
            </a:r>
            <a:r>
              <a:rPr lang="en-US" sz="2600" b="1" dirty="0" smtClean="0"/>
              <a:t>wrong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b="1" dirty="0"/>
              <a:t>Highlighting the State Department Report of Human Trafficking and Malaysia's upgraded status</a:t>
            </a:r>
            <a:endParaRPr lang="en-US" sz="2600" dirty="0"/>
          </a:p>
          <a:p>
            <a:pPr lvl="1"/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 smtClean="0"/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b="1" dirty="0"/>
          </a:p>
          <a:p>
            <a:endParaRPr lang="en-US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latin typeface="Arial Black" panose="020B0A04020102020204" pitchFamily="34" charset="0"/>
              </a:rPr>
              <a:t>		</a:t>
            </a:r>
            <a:r>
              <a:rPr lang="en-US" sz="2400" b="1" dirty="0">
                <a:latin typeface="Arial Black" panose="020B0A04020102020204" pitchFamily="34" charset="0"/>
              </a:rPr>
              <a:t> </a:t>
            </a:r>
          </a:p>
          <a:p>
            <a:pPr>
              <a:lnSpc>
                <a:spcPts val="1800"/>
              </a:lnSpc>
            </a:pP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95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06387" y="-457200"/>
            <a:ext cx="12495212" cy="342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600" b="1" cap="all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Q &amp; a </a:t>
            </a: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cap="all" dirty="0" smtClean="0">
                <a:solidFill>
                  <a:schemeClr val="accent1">
                    <a:lumMod val="50000"/>
                  </a:schemeClr>
                </a:solidFill>
              </a:rPr>
              <a:t>with our Guest speakers</a:t>
            </a:r>
            <a:br>
              <a:rPr lang="en-US" sz="4000" b="1" cap="all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sz="4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-77787" y="5105400"/>
            <a:ext cx="12038012" cy="12954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	        	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        Phil Robertson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                     		               Tim Ryan </a:t>
            </a:r>
          </a:p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	    Human Rights Watch	             International Labor Solidarity Center		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241" y="2172057"/>
            <a:ext cx="3828571" cy="2857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465" y="2248256"/>
            <a:ext cx="2687108" cy="269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98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 flipV="1">
            <a:off x="150812" y="6705600"/>
            <a:ext cx="12038012" cy="76199"/>
          </a:xfrm>
        </p:spPr>
        <p:txBody>
          <a:bodyPr>
            <a:normAutofit fontScale="25000" lnSpcReduction="20000"/>
          </a:bodyPr>
          <a:lstStyle/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06388" y="6927"/>
            <a:ext cx="12495212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				</a:t>
            </a:r>
            <a:r>
              <a:rPr 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Comments/Questions</a:t>
            </a:r>
            <a:endParaRPr lang="en-US" sz="6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cap="all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					  	</a:t>
            </a:r>
            <a:r>
              <a:rPr lang="en-US" sz="3200" b="1" cap="all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32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42145" y="609600"/>
            <a:ext cx="8610600" cy="4103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lnSpc>
                <a:spcPts val="2000"/>
              </a:lnSpc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		</a:t>
            </a:r>
            <a:r>
              <a:rPr lang="en-US" sz="2000" dirty="0">
                <a:latin typeface="Arial Black" pitchFamily="34" charset="0"/>
              </a:rPr>
              <a:t>					</a:t>
            </a:r>
            <a:br>
              <a:rPr lang="en-US" sz="2000" dirty="0">
                <a:latin typeface="Arial Black" pitchFamily="34" charset="0"/>
              </a:rPr>
            </a:br>
            <a:r>
              <a:rPr lang="en-US" sz="2000" dirty="0" smtClean="0">
                <a:latin typeface="Arial Black" pitchFamily="34" charset="0"/>
              </a:rPr>
              <a:t>		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Events and Actions</a:t>
            </a:r>
          </a:p>
          <a:p>
            <a:pPr>
              <a:lnSpc>
                <a:spcPts val="2000"/>
              </a:lnSpc>
            </a:pPr>
            <a:endParaRPr lang="en-US" sz="44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>
              <a:lnSpc>
                <a:spcPts val="2000"/>
              </a:lnSpc>
            </a:pPr>
            <a:endParaRPr lang="en-US" sz="44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>
              <a:lnSpc>
                <a:spcPts val="2000"/>
              </a:lnSpc>
            </a:pP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		Strategies/Tactics</a:t>
            </a:r>
          </a:p>
          <a:p>
            <a:pPr>
              <a:lnSpc>
                <a:spcPts val="2000"/>
              </a:lnSpc>
            </a:pPr>
            <a:r>
              <a:rPr lang="en-US" sz="2000" dirty="0">
                <a:latin typeface="Arial Black" pitchFamily="34" charset="0"/>
              </a:rPr>
              <a:t>						</a:t>
            </a:r>
            <a:r>
              <a:rPr lang="en-US" sz="2000" dirty="0" smtClean="0">
                <a:solidFill>
                  <a:srgbClr val="00B0F0"/>
                </a:solidFill>
                <a:latin typeface="Arial Black" pitchFamily="34" charset="0"/>
              </a:rPr>
              <a:t>             </a:t>
            </a:r>
            <a:r>
              <a:rPr lang="en-US" sz="2000" dirty="0">
                <a:solidFill>
                  <a:srgbClr val="00B0F0"/>
                </a:solidFill>
                <a:latin typeface="Arial Black" pitchFamily="34" charset="0"/>
              </a:rPr>
              <a:t/>
            </a:r>
            <a:br>
              <a:rPr lang="en-US" sz="2000" dirty="0">
                <a:solidFill>
                  <a:srgbClr val="00B0F0"/>
                </a:solidFill>
                <a:latin typeface="Arial Black" pitchFamily="34" charset="0"/>
              </a:rPr>
            </a:br>
            <a:r>
              <a:rPr lang="en-US" sz="2000" dirty="0" smtClean="0">
                <a:solidFill>
                  <a:srgbClr val="00B0F0"/>
                </a:solidFill>
                <a:latin typeface="Arial Black" pitchFamily="34" charset="0"/>
              </a:rPr>
              <a:t>		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57102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1812" y="457200"/>
            <a:ext cx="1250314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&amp; Welcome</a:t>
            </a:r>
          </a:p>
          <a:p>
            <a:pPr>
              <a:lnSpc>
                <a:spcPts val="2400"/>
              </a:lnSpc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Andrea Miller,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National TPP Team Coordinator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Executive Director</a:t>
            </a:r>
            <a:r>
              <a:rPr lang="en-US" sz="24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</a:p>
          <a:p>
            <a:pPr>
              <a:lnSpc>
                <a:spcPts val="2400"/>
              </a:lnSpc>
            </a:pPr>
            <a:r>
              <a:rPr lang="en-US" sz="24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People Demanding Action </a:t>
            </a:r>
          </a:p>
          <a:p>
            <a:pPr>
              <a:lnSpc>
                <a:spcPts val="2400"/>
              </a:lnSpc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				</a:t>
            </a:r>
            <a:b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Email: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andrea@peopledemandingaction.org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 Norms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Meeting Room Functions	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Website</a:t>
            </a:r>
            <a:r>
              <a:rPr lang="en-US" sz="2400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: </a:t>
            </a:r>
            <a:r>
              <a:rPr lang="en-US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  <a:hlinkClick r:id="rId3"/>
              </a:rPr>
              <a:t>http://</a:t>
            </a:r>
            <a:r>
              <a:rPr lang="en-US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  <a:hlinkClick r:id="rId3"/>
              </a:rPr>
              <a:t>www.PeopleDemandingAction.org</a:t>
            </a: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						</a:t>
            </a:r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Download this PowerPoint: 				</a:t>
            </a:r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://www.peopledemandingaction.org/downloads/tpp</a:t>
            </a:r>
            <a:b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</a:br>
            <a:endParaRPr lang="en-US" sz="24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4572000"/>
            <a:ext cx="1555613" cy="164549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812" y="1828800"/>
            <a:ext cx="1686812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9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52400"/>
            <a:ext cx="12188825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THANKS AND WRAP-UP</a:t>
            </a:r>
            <a:r>
              <a:rPr lang="en-US" sz="6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Andrea Miller,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National TPP Team Coordinator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dirty="0" smtClean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Executive Director</a:t>
            </a:r>
            <a:r>
              <a:rPr lang="en-US" sz="2400" dirty="0" smtClean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People Demanding Action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b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Email: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  <a:hlinkClick r:id="rId3"/>
              </a:rPr>
              <a:t>andrea@PeopleDemandingAction.org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				</a:t>
            </a: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Upcoming Calls:</a:t>
            </a:r>
          </a:p>
          <a:p>
            <a:pPr algn="ctr">
              <a:lnSpc>
                <a:spcPts val="3200"/>
              </a:lnSpc>
            </a:pPr>
            <a:r>
              <a:rPr lang="en-US" sz="2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August 5: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Popular Resistance</a:t>
            </a:r>
            <a:br>
              <a:rPr lang="en-US" sz="2200" dirty="0" smtClean="0">
                <a:solidFill>
                  <a:schemeClr val="accent1">
                    <a:lumMod val="5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August </a:t>
            </a:r>
            <a:r>
              <a:rPr lang="en-US" sz="2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16: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People Demanding Action</a:t>
            </a:r>
            <a:endParaRPr lang="en-US" sz="22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lnSpc>
                <a:spcPts val="3200"/>
              </a:lnSpc>
            </a:pPr>
            <a:endParaRPr lang="en-US" sz="22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    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Stay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tuned for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updates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4419600"/>
            <a:ext cx="1469573" cy="15544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12" y="609600"/>
            <a:ext cx="1686812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06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14289" y="76200"/>
            <a:ext cx="12203113" cy="6781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 algn="ctr">
              <a:lnSpc>
                <a:spcPct val="120000"/>
              </a:lnSpc>
              <a:buSzPct val="90000"/>
            </a:pPr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</a:t>
            </a:r>
            <a:r>
              <a:rPr lang="en-US" sz="48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TPP CALL HOST TEAM</a:t>
            </a:r>
          </a:p>
          <a:p>
            <a:pPr lvl="0">
              <a:lnSpc>
                <a:spcPct val="120000"/>
              </a:lnSpc>
              <a:buSzPct val="90000"/>
            </a:pPr>
            <a:r>
              <a:rPr lang="en-US" sz="900" dirty="0">
                <a:solidFill>
                  <a:srgbClr val="000000">
                    <a:lumMod val="50000"/>
                  </a:srgbClr>
                </a:solidFill>
                <a:latin typeface="Arial Black" pitchFamily="34" charset="0"/>
              </a:rPr>
              <a:t>	          </a:t>
            </a:r>
            <a:r>
              <a:rPr lang="en-US" sz="900" dirty="0">
                <a:solidFill>
                  <a:srgbClr val="404040"/>
                </a:solidFill>
                <a:latin typeface="Arial Black" pitchFamily="34" charset="0"/>
              </a:rPr>
              <a:t/>
            </a:r>
            <a:br>
              <a:rPr lang="en-US" sz="900" dirty="0">
                <a:solidFill>
                  <a:srgbClr val="404040"/>
                </a:solidFill>
                <a:latin typeface="Arial Black" pitchFamily="34" charset="0"/>
              </a:rPr>
            </a:br>
            <a:r>
              <a:rPr lang="en-US" sz="1900" dirty="0">
                <a:solidFill>
                  <a:srgbClr val="D3E884"/>
                </a:solidFill>
                <a:latin typeface="Arial Black" pitchFamily="34" charset="0"/>
              </a:rPr>
              <a:t>          	</a:t>
            </a:r>
            <a:r>
              <a:rPr lang="en-US" sz="2400" dirty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Tom Hocking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/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</a:br>
            <a:r>
              <a:rPr lang="en-US" sz="2400" dirty="0">
                <a:solidFill>
                  <a:srgbClr val="404040"/>
                </a:solidFill>
                <a:latin typeface="Arial Black" pitchFamily="34" charset="0"/>
              </a:rPr>
              <a:t>      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National Call Technical Adviser</a:t>
            </a:r>
          </a:p>
          <a:p>
            <a:pPr lvl="0">
              <a:lnSpc>
                <a:spcPct val="120000"/>
              </a:lnSpc>
              <a:buSzPct val="90000"/>
            </a:pPr>
            <a:r>
              <a:rPr lang="en-US" sz="24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400" dirty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Planning Team</a:t>
            </a:r>
            <a:br>
              <a:rPr lang="en-US" sz="2400" dirty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prstClr val="white"/>
                </a:solidFill>
                <a:latin typeface="Arial Black" pitchFamily="34" charset="0"/>
              </a:rPr>
              <a:t>     	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MoveOn Regional Organizer, PA  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</a:br>
            <a:r>
              <a:rPr lang="en-US" sz="2400" dirty="0">
                <a:solidFill>
                  <a:prstClr val="white"/>
                </a:solidFill>
                <a:latin typeface="Arial Black" pitchFamily="34" charset="0"/>
              </a:rPr>
              <a:t>      </a:t>
            </a:r>
            <a:r>
              <a:rPr lang="en-US" sz="2400" dirty="0">
                <a:solidFill>
                  <a:srgbClr val="404040"/>
                </a:solidFill>
                <a:latin typeface="Arial Black" pitchFamily="34" charset="0"/>
              </a:rPr>
              <a:t>	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Email: </a:t>
            </a:r>
            <a:r>
              <a:rPr lang="en-US" sz="2400" dirty="0" smtClean="0">
                <a:solidFill>
                  <a:srgbClr val="92D050"/>
                </a:solidFill>
                <a:latin typeface="Arial Black" pitchFamily="34" charset="0"/>
                <a:hlinkClick r:id="rId3"/>
              </a:rPr>
              <a:t>twhocking@gmail.com</a:t>
            </a:r>
            <a:endParaRPr lang="en-US" sz="2400" dirty="0">
              <a:solidFill>
                <a:srgbClr val="92D050"/>
              </a:solidFill>
              <a:latin typeface="Arial Black" pitchFamily="34" charset="0"/>
            </a:endParaRPr>
          </a:p>
          <a:p>
            <a:pPr lvl="0">
              <a:lnSpc>
                <a:spcPct val="120000"/>
              </a:lnSpc>
              <a:buSzPct val="90000"/>
            </a:pPr>
            <a:endParaRPr lang="en-US" sz="2400" dirty="0">
              <a:solidFill>
                <a:prstClr val="white"/>
              </a:solidFill>
              <a:latin typeface="Arial Black" pitchFamily="34" charset="0"/>
            </a:endParaRPr>
          </a:p>
          <a:p>
            <a:pPr lvl="0">
              <a:lnSpc>
                <a:spcPct val="120000"/>
              </a:lnSpc>
              <a:buSzPct val="90000"/>
            </a:pP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	</a:t>
            </a:r>
            <a: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●Pre and Post-Call Technical Questions</a:t>
            </a:r>
          </a:p>
          <a:p>
            <a:pPr lvl="0">
              <a:lnSpc>
                <a:spcPct val="120000"/>
              </a:lnSpc>
              <a:buSzPct val="90000"/>
            </a:pPr>
            <a: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●Global TPP Team Facebook Page Manager </a:t>
            </a:r>
          </a:p>
          <a:p>
            <a:pPr lvl="0">
              <a:lnSpc>
                <a:spcPct val="120000"/>
              </a:lnSpc>
              <a:buSzPct val="90000"/>
            </a:pPr>
            <a:r>
              <a:rPr lang="en-US" sz="2400" dirty="0">
                <a:solidFill>
                  <a:srgbClr val="488E4A"/>
                </a:solidFill>
                <a:latin typeface="Arial Black" pitchFamily="34" charset="0"/>
              </a:rPr>
              <a:t>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Website:</a:t>
            </a:r>
            <a:r>
              <a:rPr lang="en-US" sz="2400" dirty="0">
                <a:solidFill>
                  <a:srgbClr val="488E4A"/>
                </a:solidFill>
                <a:latin typeface="Arial Black" pitchFamily="34" charset="0"/>
              </a:rPr>
              <a:t> </a:t>
            </a:r>
            <a:r>
              <a:rPr lang="en-US" sz="2400" dirty="0" smtClean="0">
                <a:solidFill>
                  <a:srgbClr val="404040"/>
                </a:solidFill>
                <a:latin typeface="Arial Black" panose="020B0A04020102020204" pitchFamily="34" charset="0"/>
                <a:hlinkClick r:id="rId4"/>
              </a:rPr>
              <a:t>https</a:t>
            </a:r>
            <a:r>
              <a:rPr lang="en-US" sz="2400" dirty="0">
                <a:solidFill>
                  <a:srgbClr val="404040"/>
                </a:solidFill>
                <a:latin typeface="Arial Black" panose="020B0A04020102020204" pitchFamily="34" charset="0"/>
                <a:hlinkClick r:id="rId4"/>
              </a:rPr>
              <a:t>://www.facebook.com/groups/GlobalTPPTeam</a:t>
            </a:r>
            <a:endParaRPr lang="en-US" sz="2400" dirty="0">
              <a:solidFill>
                <a:srgbClr val="92D050"/>
              </a:solidFill>
              <a:latin typeface="Arial Black" pitchFamily="34" charset="0"/>
            </a:endParaRPr>
          </a:p>
          <a:p>
            <a:pPr lvl="0">
              <a:lnSpc>
                <a:spcPct val="90000"/>
              </a:lnSpc>
              <a:spcBef>
                <a:spcPts val="1800"/>
              </a:spcBef>
              <a:buSzPct val="90000"/>
            </a:pPr>
            <a:endParaRPr lang="en-US" sz="1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342900" lvl="1">
              <a:lnSpc>
                <a:spcPct val="90000"/>
              </a:lnSpc>
              <a:spcBef>
                <a:spcPts val="600"/>
              </a:spcBef>
              <a:buSzPct val="90000"/>
            </a:pPr>
            <a:endParaRPr lang="en-US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212" y="1219200"/>
            <a:ext cx="2615411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57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76200"/>
            <a:ext cx="12188825" cy="703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     </a:t>
            </a:r>
            <a:r>
              <a:rPr lang="en-US" sz="4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National Call Planning/Notes/Information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2400" dirty="0" smtClean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Liz </a:t>
            </a:r>
            <a:r>
              <a:rPr lang="en-US" sz="2400" dirty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Amsden</a:t>
            </a:r>
            <a:br>
              <a:rPr lang="en-US" sz="2400" dirty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rgbClr val="0E5580"/>
                </a:solidFill>
                <a:latin typeface="Arial Black" pitchFamily="34" charset="0"/>
                <a:ea typeface="+mj-ea"/>
                <a:cs typeface="+mj-cs"/>
              </a:rPr>
              <a:t>  	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National Team Co-Organizer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  <a:t>  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Campaign Updates/Call Notes 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  <a:t>  	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MoveOn Council Organizer CA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rgbClr val="75CEEC">
                    <a:lumMod val="40000"/>
                    <a:lumOff val="60000"/>
                  </a:srgbClr>
                </a:solidFill>
                <a:latin typeface="Arial Black" pitchFamily="34" charset="0"/>
                <a:ea typeface="+mj-ea"/>
                <a:cs typeface="+mj-cs"/>
              </a:rPr>
              <a:t>  </a:t>
            </a:r>
            <a: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  <a:t> 	</a:t>
            </a:r>
            <a: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Email: </a:t>
            </a:r>
            <a: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  <a:hlinkClick r:id="rId2"/>
              </a:rPr>
              <a:t>Lizamsden@hotmail.Com</a:t>
            </a:r>
            <a: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  <a:t> </a:t>
            </a:r>
            <a:b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400" dirty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prstClr val="white"/>
                </a:solidFill>
                <a:latin typeface="Arial Black" pitchFamily="34" charset="0"/>
                <a:ea typeface="+mj-ea"/>
                <a:cs typeface="+mj-cs"/>
              </a:rPr>
              <a:t>				</a:t>
            </a:r>
            <a:r>
              <a:rPr lang="en-US" sz="2400" dirty="0" smtClean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Jan </a:t>
            </a:r>
            <a:r>
              <a:rPr lang="en-US" sz="2400" dirty="0">
                <a:solidFill>
                  <a:srgbClr val="D3E8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Swartzendruber </a:t>
            </a:r>
            <a: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			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National 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Call Planning Team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           		</a:t>
            </a:r>
            <a:r>
              <a:rPr lang="en-US" sz="2400" dirty="0">
                <a:solidFill>
                  <a:srgbClr val="00B0F0"/>
                </a:solidFill>
                <a:latin typeface="Arial Black" pitchFamily="34" charset="0"/>
                <a:ea typeface="+mj-ea"/>
                <a:cs typeface="+mj-cs"/>
              </a:rPr>
              <a:t> 	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Call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Reports/Notes/Resource Vetting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rgbClr val="F5EECF">
                    <a:lumMod val="40000"/>
                    <a:lumOff val="60000"/>
                  </a:srgbClr>
                </a:solidFill>
                <a:latin typeface="Arial Black" pitchFamily="34" charset="0"/>
                <a:ea typeface="+mj-ea"/>
                <a:cs typeface="+mj-cs"/>
              </a:rPr>
              <a:t>		</a:t>
            </a:r>
            <a:r>
              <a:rPr lang="en-US" sz="2400" dirty="0">
                <a:solidFill>
                  <a:srgbClr val="FFC000"/>
                </a:solidFill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2400" dirty="0" smtClean="0">
                <a:solidFill>
                  <a:srgbClr val="FFC000"/>
                </a:solidFill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MoveOn 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Regional Organizer KS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	     	            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Email: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  <a:hlinkClick r:id="rId3"/>
              </a:rPr>
              <a:t>Janinkansas2@gmail.Com</a:t>
            </a:r>
            <a: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	</a:t>
            </a:r>
            <a:br>
              <a:rPr lang="en-US" sz="24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</a:b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Picture 3" descr="Liz A head shot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61412" y="1447800"/>
            <a:ext cx="1967124" cy="2651760"/>
          </a:xfrm>
          <a:prstGeom prst="rect">
            <a:avLst/>
          </a:prstGeom>
        </p:spPr>
      </p:pic>
      <p:pic>
        <p:nvPicPr>
          <p:cNvPr id="5" name="Picture 4" descr="Jan indoors CloseCrop.jpg"/>
          <p:cNvPicPr>
            <a:picLocks noChangeAspect="1"/>
          </p:cNvPicPr>
          <p:nvPr/>
        </p:nvPicPr>
        <p:blipFill>
          <a:blip r:embed="rId5" cstate="print"/>
          <a:srcRect l="11478" t="-1" r="19647" b="8334"/>
          <a:stretch>
            <a:fillRect/>
          </a:stretch>
        </p:blipFill>
        <p:spPr>
          <a:xfrm>
            <a:off x="836612" y="3617119"/>
            <a:ext cx="1928553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2188824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ctr"/>
            <a:r>
              <a:rPr lang="en-US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National TPP Call Chat </a:t>
            </a:r>
            <a:r>
              <a:rPr lang="en-US" sz="5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Hosts</a:t>
            </a:r>
          </a:p>
          <a:p>
            <a:pPr lvl="1"/>
            <a:endParaRPr lang="en-US" sz="2400" dirty="0" smtClean="0">
              <a:solidFill>
                <a:srgbClr val="CB6933">
                  <a:lumMod val="50000"/>
                </a:srgbClr>
              </a:solidFill>
              <a:latin typeface="Arial Black" panose="020B0A04020102020204" pitchFamily="34" charset="0"/>
            </a:endParaRPr>
          </a:p>
          <a:p>
            <a:pPr lvl="1"/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anose="020B0A04020102020204" pitchFamily="34" charset="0"/>
              </a:rPr>
              <a:t>Mara 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anose="020B0A04020102020204" pitchFamily="34" charset="0"/>
              </a:rPr>
              <a:t>Cohen 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anose="020B0A04020102020204" pitchFamily="34" charset="0"/>
              </a:rPr>
            </a:br>
            <a:r>
              <a:rPr lang="en-US" sz="2400" dirty="0" smtClean="0">
                <a:solidFill>
                  <a:srgbClr val="ABD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</a:t>
            </a:r>
            <a:r>
              <a:rPr lang="en-US" sz="2400" dirty="0">
                <a:solidFill>
                  <a:srgbClr val="ABD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 Planning Team/Chat Host        </a:t>
            </a:r>
            <a:r>
              <a:rPr lang="en-US" sz="2400" dirty="0">
                <a:solidFill>
                  <a:prstClr val="white"/>
                </a:solidFill>
                <a:latin typeface="Arial Black" panose="020B0A04020102020204" pitchFamily="34" charset="0"/>
              </a:rPr>
              <a:t/>
            </a:r>
            <a:br>
              <a:rPr lang="en-US" sz="2400" dirty="0">
                <a:solidFill>
                  <a:prstClr val="white"/>
                </a:solidFill>
                <a:latin typeface="Arial Black" panose="020B0A04020102020204" pitchFamily="34" charset="0"/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PDA Mass Criminalization Team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Global Climate Convergence Leader, IL</a:t>
            </a:r>
            <a:r>
              <a:rPr lang="en-US" sz="2400" dirty="0">
                <a:solidFill>
                  <a:srgbClr val="488E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400" dirty="0">
                <a:solidFill>
                  <a:srgbClr val="488E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anose="020B0A04020102020204" pitchFamily="34" charset="0"/>
              </a:rPr>
              <a:t>Email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anose="020B0A04020102020204" pitchFamily="34" charset="0"/>
              </a:rPr>
              <a:t>: </a:t>
            </a:r>
            <a:r>
              <a:rPr lang="en-US" sz="2400" dirty="0">
                <a:solidFill>
                  <a:srgbClr val="92D050"/>
                </a:solidFill>
                <a:latin typeface="Arial Black" panose="020B0A04020102020204" pitchFamily="34" charset="0"/>
                <a:hlinkClick r:id="rId3"/>
              </a:rPr>
              <a:t>McMoveOn@gmail.com</a:t>
            </a:r>
            <a:endParaRPr lang="en-US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lvl="1"/>
            <a:r>
              <a:rPr lang="en-US" sz="2400" dirty="0">
                <a:solidFill>
                  <a:srgbClr val="92D05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>
                <a:solidFill>
                  <a:srgbClr val="92D050"/>
                </a:solidFill>
                <a:latin typeface="Arial Black" panose="020B0A04020102020204" pitchFamily="34" charset="0"/>
              </a:rPr>
            </a:br>
            <a:endParaRPr lang="en-US" sz="2400" dirty="0">
              <a:solidFill>
                <a:srgbClr val="404040"/>
              </a:solidFill>
              <a:latin typeface="Arial Black" pitchFamily="34" charset="0"/>
            </a:endParaRPr>
          </a:p>
          <a:p>
            <a:pPr lvl="1"/>
            <a:r>
              <a:rPr lang="en-US" sz="2400" dirty="0">
                <a:solidFill>
                  <a:srgbClr val="404040"/>
                </a:solidFill>
                <a:latin typeface="Arial Black" pitchFamily="34" charset="0"/>
              </a:rPr>
              <a:t>			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</a:rPr>
              <a:t>		</a:t>
            </a:r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Lisa 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Oldendorp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</a:br>
            <a:r>
              <a:rPr lang="en-US" sz="2400" dirty="0">
                <a:solidFill>
                  <a:srgbClr val="404040"/>
                </a:solidFill>
                <a:latin typeface="Arial Black" pitchFamily="34" charset="0"/>
              </a:rPr>
              <a:t>			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</a:rPr>
              <a:t>		</a:t>
            </a:r>
            <a:r>
              <a:rPr lang="en-US" sz="2400" dirty="0" smtClean="0">
                <a:solidFill>
                  <a:srgbClr val="ABD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2400" dirty="0">
                <a:solidFill>
                  <a:srgbClr val="ABD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Planning Team/Chat Host</a:t>
            </a:r>
            <a:br>
              <a:rPr lang="en-US" sz="2400" dirty="0">
                <a:solidFill>
                  <a:srgbClr val="ABD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rgbClr val="F5EECF">
                    <a:lumMod val="40000"/>
                    <a:lumOff val="60000"/>
                  </a:srgbClr>
                </a:solidFill>
                <a:latin typeface="Arial Black" pitchFamily="34" charset="0"/>
              </a:rPr>
              <a:t>			</a:t>
            </a:r>
            <a:r>
              <a:rPr lang="en-US" sz="2400" dirty="0" smtClean="0">
                <a:solidFill>
                  <a:srgbClr val="F5EECF">
                    <a:lumMod val="40000"/>
                    <a:lumOff val="60000"/>
                  </a:srgbClr>
                </a:solidFill>
                <a:latin typeface="Arial Black" pitchFamily="34" charset="0"/>
              </a:rPr>
              <a:t>		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MoveOn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Regional Organizer,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NY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</a:t>
            </a:r>
            <a:r>
              <a:rPr lang="en-US" sz="2400" dirty="0">
                <a:solidFill>
                  <a:srgbClr val="404040"/>
                </a:solidFill>
                <a:latin typeface="Arial Black" pitchFamily="34" charset="0"/>
              </a:rPr>
              <a:t>	</a:t>
            </a:r>
          </a:p>
          <a:p>
            <a:pPr lvl="1"/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			</a:t>
            </a:r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		Email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: </a:t>
            </a:r>
            <a:r>
              <a:rPr lang="en-US" sz="2400" u="sng" dirty="0">
                <a:solidFill>
                  <a:srgbClr val="92D050"/>
                </a:solidFill>
                <a:latin typeface="Arial Black" pitchFamily="34" charset="0"/>
                <a:hlinkClick r:id="rId4"/>
              </a:rPr>
              <a:t>eslsk8r@optonline.net</a:t>
            </a:r>
            <a:r>
              <a:rPr lang="en-US" sz="2400" u="sng" dirty="0">
                <a:solidFill>
                  <a:srgbClr val="92D050"/>
                </a:solidFill>
                <a:latin typeface="Arial Black" pitchFamily="34" charset="0"/>
              </a:rPr>
              <a:t>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Picture 3" descr="Mara Cohen head shot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1827212" y="3581400"/>
            <a:ext cx="1606353" cy="1988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-3665" t="-2" r="-3348" b="-1163"/>
          <a:stretch/>
        </p:blipFill>
        <p:spPr>
          <a:xfrm>
            <a:off x="7847012" y="1371322"/>
            <a:ext cx="1504496" cy="198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21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266612" cy="664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 algn="ctr">
              <a:lnSpc>
                <a:spcPct val="115000"/>
              </a:lnSpc>
            </a:pPr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National Call Planning Team</a:t>
            </a:r>
            <a:endParaRPr lang="en-US" sz="48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0">
              <a:lnSpc>
                <a:spcPts val="2400"/>
              </a:lnSpc>
            </a:pPr>
            <a:r>
              <a:rPr lang="en-US" sz="4800" b="1" dirty="0">
                <a:solidFill>
                  <a:srgbClr val="E8B7B7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4800" b="1" dirty="0" smtClean="0">
                <a:solidFill>
                  <a:srgbClr val="E8B7B7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																		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Harriet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Heywood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</a:br>
            <a:r>
              <a:rPr lang="en-US" sz="2400" dirty="0">
                <a:solidFill>
                  <a:srgbClr val="6E7588"/>
                </a:solidFill>
                <a:latin typeface="Arial Black" pitchFamily="34" charset="0"/>
              </a:rPr>
              <a:t>				</a:t>
            </a:r>
            <a:r>
              <a:rPr lang="en-US" sz="2400" dirty="0" smtClean="0">
                <a:solidFill>
                  <a:srgbClr val="6E7588"/>
                </a:solidFill>
                <a:latin typeface="Arial Black" pitchFamily="34" charset="0"/>
              </a:rPr>
              <a:t>	</a:t>
            </a:r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National 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Call Team Co-organizer</a:t>
            </a:r>
            <a:b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</a:br>
            <a:r>
              <a:rPr lang="en-US" sz="2400" dirty="0">
                <a:solidFill>
                  <a:srgbClr val="F5EECF">
                    <a:lumMod val="40000"/>
                    <a:lumOff val="60000"/>
                  </a:srgbClr>
                </a:solidFill>
                <a:latin typeface="Arial Black" pitchFamily="34" charset="0"/>
              </a:rPr>
              <a:t>				</a:t>
            </a:r>
            <a:r>
              <a:rPr lang="en-US" sz="2400" dirty="0" smtClean="0">
                <a:solidFill>
                  <a:srgbClr val="F5EECF">
                    <a:lumMod val="40000"/>
                    <a:lumOff val="60000"/>
                  </a:srgbClr>
                </a:solidFill>
                <a:latin typeface="Arial Black" pitchFamily="34" charset="0"/>
              </a:rPr>
              <a:t>	</a:t>
            </a:r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Program Coordinator</a:t>
            </a:r>
            <a:b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rgbClr val="8F5C31">
                    <a:lumMod val="60000"/>
                    <a:lumOff val="40000"/>
                  </a:srgbClr>
                </a:solidFill>
                <a:latin typeface="Arial Black" pitchFamily="34" charset="0"/>
              </a:rPr>
              <a:t>				</a:t>
            </a:r>
            <a:r>
              <a:rPr lang="en-US" sz="2400" dirty="0" smtClean="0">
                <a:solidFill>
                  <a:srgbClr val="8F5C31">
                    <a:lumMod val="60000"/>
                    <a:lumOff val="40000"/>
                  </a:srgbClr>
                </a:solidFill>
                <a:latin typeface="Arial Black" pitchFamily="34" charset="0"/>
              </a:rPr>
              <a:t>	</a:t>
            </a:r>
            <a:r>
              <a:rPr lang="en-US" sz="24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2400" dirty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 FL</a:t>
            </a:r>
            <a:r>
              <a:rPr lang="en-US" sz="2400" dirty="0">
                <a:solidFill>
                  <a:srgbClr val="404040"/>
                </a:solidFill>
                <a:latin typeface="Arial Black" pitchFamily="34" charset="0"/>
              </a:rPr>
              <a:t/>
            </a:r>
            <a:br>
              <a:rPr lang="en-US" sz="2400" dirty="0">
                <a:solidFill>
                  <a:srgbClr val="404040"/>
                </a:solidFill>
                <a:latin typeface="Arial Black" pitchFamily="34" charset="0"/>
              </a:rPr>
            </a:br>
            <a:r>
              <a:rPr lang="en-US" sz="2400" dirty="0">
                <a:solidFill>
                  <a:srgbClr val="404040"/>
                </a:solidFill>
                <a:latin typeface="Arial Black" pitchFamily="34" charset="0"/>
              </a:rPr>
              <a:t>				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</a:rPr>
              <a:t>	</a:t>
            </a:r>
            <a:r>
              <a:rPr lang="en-US" sz="24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Email</a:t>
            </a:r>
            <a:r>
              <a:rPr lang="en-US" sz="2400" dirty="0">
                <a:solidFill>
                  <a:srgbClr val="CB6933">
                    <a:lumMod val="50000"/>
                  </a:srgbClr>
                </a:solidFill>
                <a:latin typeface="Arial Black" pitchFamily="34" charset="0"/>
              </a:rPr>
              <a:t>: </a:t>
            </a:r>
            <a:r>
              <a:rPr lang="en-US" sz="2400" dirty="0" smtClean="0">
                <a:solidFill>
                  <a:srgbClr val="404040"/>
                </a:solidFill>
                <a:latin typeface="Arial Black" pitchFamily="34" charset="0"/>
                <a:hlinkClick r:id="rId3"/>
              </a:rPr>
              <a:t>Harrietheywood@gmail.Com</a:t>
            </a:r>
          </a:p>
          <a:p>
            <a:pPr lvl="0">
              <a:lnSpc>
                <a:spcPts val="2400"/>
              </a:lnSpc>
            </a:pPr>
            <a:endParaRPr lang="en-US" sz="2400" dirty="0" smtClean="0">
              <a:solidFill>
                <a:srgbClr val="404040"/>
              </a:solidFill>
              <a:latin typeface="Arial Black" pitchFamily="34" charset="0"/>
              <a:hlinkClick r:id="rId3"/>
            </a:endParaRPr>
          </a:p>
          <a:p>
            <a:pPr lvl="0">
              <a:lnSpc>
                <a:spcPts val="2400"/>
              </a:lnSpc>
            </a:pPr>
            <a:endParaRPr lang="en-US" sz="2400" dirty="0" smtClean="0">
              <a:solidFill>
                <a:srgbClr val="404040"/>
              </a:solidFill>
              <a:latin typeface="Arial Black" pitchFamily="34" charset="0"/>
              <a:hlinkClick r:id="rId3"/>
            </a:endParaRPr>
          </a:p>
          <a:p>
            <a:pPr lvl="0"/>
            <a:endParaRPr lang="en-US" sz="2400" dirty="0">
              <a:solidFill>
                <a:srgbClr val="404040"/>
              </a:solidFill>
              <a:latin typeface="Arial Black" pitchFamily="34" charset="0"/>
              <a:hlinkClick r:id="rId3"/>
            </a:endParaRPr>
          </a:p>
          <a:p>
            <a:r>
              <a:rPr lang="en-US" sz="2400" dirty="0" smtClean="0">
                <a:solidFill>
                  <a:schemeClr val="accent1"/>
                </a:solidFill>
                <a:latin typeface="Arial Black" pitchFamily="34" charset="0"/>
              </a:rPr>
              <a:t>			</a:t>
            </a:r>
          </a:p>
          <a:p>
            <a:pPr>
              <a:lnSpc>
                <a:spcPts val="2400"/>
              </a:lnSpc>
            </a:pPr>
            <a:r>
              <a:rPr lang="en-US" sz="2400" dirty="0">
                <a:solidFill>
                  <a:schemeClr val="accent1"/>
                </a:solidFill>
                <a:latin typeface="Arial Black" pitchFamily="34" charset="0"/>
              </a:rPr>
              <a:t>	</a:t>
            </a:r>
            <a:r>
              <a:rPr lang="en-US" sz="2400" dirty="0" smtClean="0">
                <a:solidFill>
                  <a:schemeClr val="accent1"/>
                </a:solidFill>
                <a:latin typeface="Arial Black" pitchFamily="34" charset="0"/>
              </a:rPr>
              <a:t>		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Linda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Brewster                      </a:t>
            </a:r>
            <a:r>
              <a:rPr lang="en-US" sz="2400" dirty="0">
                <a:latin typeface="Arial Black" pitchFamily="34" charset="0"/>
              </a:rPr>
              <a:t>	</a:t>
            </a:r>
          </a:p>
          <a:p>
            <a:pPr>
              <a:lnSpc>
                <a:spcPts val="2400"/>
              </a:lnSpc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			</a:t>
            </a:r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Planning </a:t>
            </a:r>
            <a:r>
              <a:rPr lang="en-US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Team</a:t>
            </a:r>
          </a:p>
          <a:p>
            <a:pPr>
              <a:lnSpc>
                <a:spcPts val="2400"/>
              </a:lnSpc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			</a:t>
            </a:r>
            <a:r>
              <a:rPr lang="en-US" sz="24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2400" dirty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 WA</a:t>
            </a:r>
            <a:r>
              <a:rPr lang="en-US" sz="2400" dirty="0">
                <a:solidFill>
                  <a:schemeClr val="accent1"/>
                </a:solidFill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accent1"/>
                </a:solidFill>
                <a:latin typeface="Arial Black" pitchFamily="34" charset="0"/>
              </a:rPr>
            </a:br>
            <a:r>
              <a:rPr lang="en-US" sz="2400" dirty="0">
                <a:latin typeface="Arial Black" pitchFamily="34" charset="0"/>
              </a:rPr>
              <a:t>	</a:t>
            </a:r>
            <a:r>
              <a:rPr lang="en-US" sz="2400" dirty="0" smtClean="0">
                <a:latin typeface="Arial Black" pitchFamily="34" charset="0"/>
              </a:rPr>
              <a:t> 		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Email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: </a:t>
            </a:r>
            <a:r>
              <a:rPr lang="en-US" sz="2400" dirty="0">
                <a:latin typeface="Arial Black" pitchFamily="34" charset="0"/>
                <a:hlinkClick r:id="rId4"/>
              </a:rPr>
              <a:t>LindaJBrewster@msn.com</a:t>
            </a:r>
            <a:r>
              <a:rPr lang="en-US" sz="2400" dirty="0">
                <a:latin typeface="Arial Black" pitchFamily="34" charset="0"/>
              </a:rPr>
              <a:t/>
            </a:r>
            <a:br>
              <a:rPr lang="en-US" sz="2400" dirty="0">
                <a:latin typeface="Arial Black" pitchFamily="34" charset="0"/>
              </a:rPr>
            </a:br>
            <a:endParaRPr lang="en-US" sz="2400" dirty="0"/>
          </a:p>
          <a:p>
            <a:pPr lvl="0" algn="ctr">
              <a:lnSpc>
                <a:spcPct val="115000"/>
              </a:lnSpc>
            </a:pPr>
            <a:r>
              <a:rPr lang="en-US" sz="21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  <a:hlinkClick r:id="rId3"/>
              </a:rPr>
              <a:t/>
            </a:r>
            <a:br>
              <a:rPr lang="en-US" sz="21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  <a:hlinkClick r:id="rId3"/>
              </a:rPr>
            </a:br>
            <a:r>
              <a:rPr lang="en-US" sz="2100" dirty="0">
                <a:solidFill>
                  <a:srgbClr val="404040"/>
                </a:solidFill>
                <a:latin typeface="Arial Black" pitchFamily="34" charset="0"/>
                <a:ea typeface="+mj-ea"/>
                <a:cs typeface="+mj-cs"/>
              </a:rPr>
              <a:t>			</a:t>
            </a:r>
            <a:r>
              <a:rPr lang="en-US" sz="2025" dirty="0">
                <a:solidFill>
                  <a:srgbClr val="92D050"/>
                </a:solidFill>
                <a:latin typeface="Arial Black" pitchFamily="34" charset="0"/>
                <a:ea typeface="+mj-ea"/>
                <a:cs typeface="+mj-cs"/>
              </a:rPr>
              <a:t>  				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Picture 3" descr="Harriet Heywood.jpg"/>
          <p:cNvPicPr>
            <a:picLocks noChangeAspect="1"/>
          </p:cNvPicPr>
          <p:nvPr/>
        </p:nvPicPr>
        <p:blipFill rotWithShape="1">
          <a:blip r:embed="rId5" cstate="print"/>
          <a:srcRect l="689" t="2500" r="990" b="-1831"/>
          <a:stretch/>
        </p:blipFill>
        <p:spPr>
          <a:xfrm>
            <a:off x="760412" y="1143000"/>
            <a:ext cx="257508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012" y="3585352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83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226661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National </a:t>
            </a:r>
            <a:r>
              <a:rPr lang="en-US" sz="48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Planning Team</a:t>
            </a: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Adam Weissman</a:t>
            </a:r>
            <a:r>
              <a:rPr lang="en-US" sz="4000" dirty="0" smtClean="0">
                <a:solidFill>
                  <a:srgbClr val="8F5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4000" dirty="0" smtClean="0">
                <a:solidFill>
                  <a:srgbClr val="8F5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7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7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7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TradeJustice/Global Justice </a:t>
            </a:r>
            <a:br>
              <a:rPr lang="en-US" sz="28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	for Animals and the Environment</a:t>
            </a:r>
            <a:r>
              <a:rPr lang="en-US" sz="28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800" dirty="0" smtClean="0">
                <a:solidFill>
                  <a:srgbClr val="CB6933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rgbClr val="EAEBDE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2800" dirty="0" smtClean="0">
                <a:solidFill>
                  <a:srgbClr val="EAEBDE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rgbClr val="EAEBDE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Upcoming Events and Actions:</a:t>
            </a:r>
            <a:br>
              <a:rPr lang="en-US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u="sng" dirty="0" smtClean="0">
                <a:solidFill>
                  <a:srgbClr val="404040"/>
                </a:solidFill>
                <a:latin typeface="Arial Black" panose="020B0A04020102020204" pitchFamily="34" charset="0"/>
                <a:ea typeface="+mj-ea"/>
                <a:cs typeface="+mj-cs"/>
                <a:hlinkClick r:id="rId3"/>
              </a:rPr>
              <a:t>http</a:t>
            </a:r>
            <a:r>
              <a:rPr lang="en-US" sz="2800" u="sng" dirty="0">
                <a:solidFill>
                  <a:srgbClr val="404040"/>
                </a:solidFill>
                <a:latin typeface="Arial Black" panose="020B0A04020102020204" pitchFamily="34" charset="0"/>
                <a:ea typeface="+mj-ea"/>
                <a:cs typeface="+mj-cs"/>
                <a:hlinkClick r:id="rId3"/>
              </a:rPr>
              <a:t>://tradejustice.net/?page=Events</a:t>
            </a:r>
            <a:r>
              <a:rPr lang="en-US" sz="2800" u="sng" dirty="0" smtClean="0">
                <a:solidFill>
                  <a:srgbClr val="404040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800" u="sng" dirty="0" smtClean="0">
                <a:solidFill>
                  <a:srgbClr val="40404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i="1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				</a:t>
            </a:r>
            <a:br>
              <a:rPr lang="en-US" sz="28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General Information/Articles: </a:t>
            </a:r>
            <a:r>
              <a:rPr lang="en-US" sz="2800" dirty="0" smtClean="0">
                <a:solidFill>
                  <a:srgbClr val="505050"/>
                </a:solidFill>
                <a:latin typeface="Arial Black" panose="020B0A04020102020204" pitchFamily="34" charset="0"/>
                <a:ea typeface="+mj-ea"/>
                <a:cs typeface="+mj-cs"/>
                <a:hlinkClick r:id="rId4"/>
              </a:rPr>
              <a:t>http://tradejustice.net</a:t>
            </a:r>
            <a:r>
              <a:rPr lang="en-US" sz="2800" dirty="0" smtClean="0">
                <a:solidFill>
                  <a:srgbClr val="505050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800" dirty="0" smtClean="0">
                <a:solidFill>
                  <a:srgbClr val="50505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				         </a:t>
            </a:r>
            <a:br>
              <a:rPr lang="en-US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Email: </a:t>
            </a:r>
            <a:r>
              <a:rPr lang="en-US" sz="28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  <a:hlinkClick r:id="rId5"/>
              </a:rPr>
              <a:t>adam@tradejustice.net</a:t>
            </a:r>
            <a: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2412" y="1143000"/>
            <a:ext cx="222972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14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226661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Upcoming TPP Events</a:t>
            </a:r>
            <a:endParaRPr lang="en-US" sz="48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800" dirty="0" smtClean="0">
                <a:latin typeface="Arial" panose="020B0604020202020204" pitchFamily="34" charset="0"/>
              </a:rPr>
              <a:t>Tuesday</a:t>
            </a:r>
            <a:r>
              <a:rPr lang="en-US" sz="2800" dirty="0">
                <a:latin typeface="Arial" panose="020B0604020202020204" pitchFamily="34" charset="0"/>
              </a:rPr>
              <a:t>, August 4: </a:t>
            </a:r>
            <a:r>
              <a:rPr lang="en-US" sz="2800" dirty="0" smtClean="0">
                <a:latin typeface="Arial" panose="020B0604020202020204" pitchFamily="34" charset="0"/>
              </a:rPr>
              <a:t/>
            </a:r>
            <a:br>
              <a:rPr lang="en-US" sz="2800" dirty="0" smtClean="0">
                <a:latin typeface="Arial" panose="020B0604020202020204" pitchFamily="34" charset="0"/>
              </a:rPr>
            </a:br>
            <a:r>
              <a:rPr lang="en-US" sz="2800" dirty="0" smtClean="0">
                <a:latin typeface="Arial" panose="020B0604020202020204" pitchFamily="34" charset="0"/>
                <a:hlinkClick r:id="rId3"/>
              </a:rPr>
              <a:t>Rally </a:t>
            </a:r>
            <a:r>
              <a:rPr lang="en-US" sz="2800" dirty="0">
                <a:latin typeface="Arial" panose="020B0604020202020204" pitchFamily="34" charset="0"/>
                <a:hlinkClick r:id="rId3"/>
              </a:rPr>
              <a:t>and Press Conference: No Human </a:t>
            </a:r>
            <a:r>
              <a:rPr lang="en-US" sz="2800" dirty="0" smtClean="0">
                <a:latin typeface="Arial" panose="020B0604020202020204" pitchFamily="34" charset="0"/>
                <a:hlinkClick r:id="rId3"/>
              </a:rPr>
              <a:t>Trafficking </a:t>
            </a:r>
            <a:r>
              <a:rPr lang="en-US" sz="2800" dirty="0" err="1" smtClean="0">
                <a:latin typeface="Arial" panose="020B0604020202020204" pitchFamily="34" charset="0"/>
                <a:hlinkClick r:id="rId3"/>
              </a:rPr>
              <a:t>Coverup</a:t>
            </a:r>
            <a:r>
              <a:rPr lang="en-US" sz="2800" dirty="0" smtClean="0">
                <a:latin typeface="Arial" panose="020B0604020202020204" pitchFamily="34" charset="0"/>
                <a:hlinkClick r:id="rId3"/>
              </a:rPr>
              <a:t> </a:t>
            </a:r>
            <a:r>
              <a:rPr lang="en-US" sz="2800" dirty="0">
                <a:latin typeface="Arial" panose="020B0604020202020204" pitchFamily="34" charset="0"/>
                <a:hlinkClick r:id="rId3"/>
              </a:rPr>
              <a:t>for </a:t>
            </a:r>
            <a:r>
              <a:rPr lang="en-US" sz="2800" dirty="0" smtClean="0">
                <a:latin typeface="Arial" panose="020B0604020202020204" pitchFamily="34" charset="0"/>
                <a:hlinkClick r:id="rId3"/>
              </a:rPr>
              <a:t>TPP</a:t>
            </a:r>
            <a:endParaRPr lang="en-US" sz="2800" dirty="0" smtClean="0">
              <a:latin typeface="Arial" panose="020B0604020202020204" pitchFamily="34" charset="0"/>
            </a:endParaRP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en-US" sz="25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+mj-cs"/>
            </a:endParaRP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</a:rPr>
              <a:t>Wednesday</a:t>
            </a:r>
            <a:r>
              <a:rPr lang="en-US" sz="2800" dirty="0">
                <a:latin typeface="Arial" panose="020B0604020202020204" pitchFamily="34" charset="0"/>
              </a:rPr>
              <a:t>, August 5: </a:t>
            </a:r>
            <a:r>
              <a:rPr lang="en-US" sz="2800" dirty="0">
                <a:latin typeface="Arial" panose="020B0604020202020204" pitchFamily="34" charset="0"/>
                <a:hlinkClick r:id="rId4"/>
              </a:rPr>
              <a:t>National TPP Resistance Call</a:t>
            </a:r>
            <a:r>
              <a:rPr lang="en-US" sz="250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lang="en-US" sz="250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+mj-cs"/>
              </a:rPr>
            </a:br>
            <a:endParaRPr lang="en-US" sz="25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97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4812" y="70104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22666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 Townsend, Director</a:t>
            </a:r>
            <a:b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Sierra Club – Hawaii Chapter</a:t>
            </a:r>
            <a:endParaRPr lang="en-US" sz="48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6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400" dirty="0" smtClean="0">
                <a:solidFill>
                  <a:prstClr val="white"/>
                </a:solidFill>
                <a:latin typeface="Arial Black" panose="020B0A04020102020204" pitchFamily="34" charset="0"/>
                <a:ea typeface="+mj-ea"/>
                <a:cs typeface="+mj-cs"/>
              </a:rPr>
              <a:t>          </a:t>
            </a:r>
            <a:r>
              <a:rPr lang="en-US" sz="2800" dirty="0" smtClean="0">
                <a:latin typeface="Arial" panose="020B0604020202020204" pitchFamily="34" charset="0"/>
              </a:rPr>
              <a:t>What happened in Hawaii</a:t>
            </a: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Upcoming actions</a:t>
            </a: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https://www.facebook.com/marti.townsend.9</a:t>
            </a:r>
            <a:endParaRPr lang="en-US" sz="25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7212" y="1752600"/>
            <a:ext cx="2381017" cy="345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4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o Living 16x9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oLiving_16x9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dir="5400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dir="540000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oLiving_16x9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dir="5400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dir="540000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oLiving_16x9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dir="5400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dir="540000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0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1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2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3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4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5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6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7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18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2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3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4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5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6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7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8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ppt/theme/themeOverride9.xml><?xml version="1.0" encoding="utf-8"?>
<a:themeOverride xmlns:a="http://schemas.openxmlformats.org/drawingml/2006/main">
  <a:clrScheme name="EcoLiving">
    <a:dk1>
      <a:srgbClr val="404040"/>
    </a:dk1>
    <a:lt1>
      <a:sysClr val="window" lastClr="FFFFFF"/>
    </a:lt1>
    <a:dk2>
      <a:srgbClr val="000000"/>
    </a:dk2>
    <a:lt2>
      <a:srgbClr val="F5EECF"/>
    </a:lt2>
    <a:accent1>
      <a:srgbClr val="488E4A"/>
    </a:accent1>
    <a:accent2>
      <a:srgbClr val="6595BC"/>
    </a:accent2>
    <a:accent3>
      <a:srgbClr val="CB6933"/>
    </a:accent3>
    <a:accent4>
      <a:srgbClr val="D4BC49"/>
    </a:accent4>
    <a:accent5>
      <a:srgbClr val="8F5C31"/>
    </a:accent5>
    <a:accent6>
      <a:srgbClr val="6E7588"/>
    </a:accent6>
    <a:hlink>
      <a:srgbClr val="B1754C"/>
    </a:hlink>
    <a:folHlink>
      <a:srgbClr val="6595B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DEFF986-5B24-4FFE-8015-C92B2DCBC2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216</Words>
  <Application>Microsoft Office PowerPoint</Application>
  <PresentationFormat>Custom</PresentationFormat>
  <Paragraphs>215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Cambria</vt:lpstr>
      <vt:lpstr>Symbol</vt:lpstr>
      <vt:lpstr>Times New Roman</vt:lpstr>
      <vt:lpstr>Verdana</vt:lpstr>
      <vt:lpstr>Eco Living 16x9</vt:lpstr>
      <vt:lpstr>National TPP Team Call  Malaysia/Human Trafficking!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2015-04-18T22:59:50Z</dcterms:created>
  <dcterms:modified xsi:type="dcterms:W3CDTF">2015-08-02T18:13:03Z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TC028010969991</vt:lpwstr>
  </property>
</Properties>
</file>