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725" r:id="rId1"/>
  </p:sldMasterIdLst>
  <p:notesMasterIdLst>
    <p:notesMasterId r:id="rId24"/>
  </p:notesMasterIdLst>
  <p:handoutMasterIdLst>
    <p:handoutMasterId r:id="rId25"/>
  </p:handoutMasterIdLst>
  <p:sldIdLst>
    <p:sldId id="265" r:id="rId2"/>
    <p:sldId id="269" r:id="rId3"/>
    <p:sldId id="270" r:id="rId4"/>
    <p:sldId id="321" r:id="rId5"/>
    <p:sldId id="318" r:id="rId6"/>
    <p:sldId id="310" r:id="rId7"/>
    <p:sldId id="316" r:id="rId8"/>
    <p:sldId id="317" r:id="rId9"/>
    <p:sldId id="296" r:id="rId10"/>
    <p:sldId id="276" r:id="rId11"/>
    <p:sldId id="306" r:id="rId12"/>
    <p:sldId id="307" r:id="rId13"/>
    <p:sldId id="308" r:id="rId14"/>
    <p:sldId id="309" r:id="rId15"/>
    <p:sldId id="297" r:id="rId16"/>
    <p:sldId id="314" r:id="rId17"/>
    <p:sldId id="315" r:id="rId18"/>
    <p:sldId id="311" r:id="rId19"/>
    <p:sldId id="312" r:id="rId20"/>
    <p:sldId id="313" r:id="rId21"/>
    <p:sldId id="303" r:id="rId22"/>
    <p:sldId id="29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B30D"/>
    <a:srgbClr val="FFCC00"/>
    <a:srgbClr val="78D6EA"/>
    <a:srgbClr val="AEA6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10" autoAdjust="0"/>
    <p:restoredTop sz="94660"/>
  </p:normalViewPr>
  <p:slideViewPr>
    <p:cSldViewPr snapToGrid="0">
      <p:cViewPr varScale="1">
        <p:scale>
          <a:sx n="66" d="100"/>
          <a:sy n="66" d="100"/>
        </p:scale>
        <p:origin x="5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193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AF0E0-B347-4D36-B5D4-7D33EF24E813}" type="datetimeFigureOut">
              <a:rPr lang="en-US" smtClean="0"/>
              <a:t>1/25/2015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51FA7-46C2-41DB-8D0B-EA80E5909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907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3328E-02FE-46DF-8104-743E3FD71898}" type="datetimeFigureOut">
              <a:rPr lang="en-US" smtClean="0"/>
              <a:t>1/25/2015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42D4C-9F09-42A8-AD73-7A0CF3877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160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80CB33-758E-4227-B19E-89A2376467B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942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80CB33-758E-4227-B19E-89A2376467B5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764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80CB33-758E-4227-B19E-89A2376467B5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70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48871-8D15-405A-9B57-1C3F17AC14D0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560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E396A-C540-404B-9175-EE6B300BC73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425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48871-8D15-405A-9B57-1C3F17AC14D0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504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8D06D6-994C-4293-A78F-E534C346BB04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1111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E396A-C540-404B-9175-EE6B300BC733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309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564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569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757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898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637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150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695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6219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1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489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933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45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184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962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37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833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84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smtClean="0"/>
              <a:t>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278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hyperlink" Target="mailto:asimmons@citizen.org" TargetMode="External"/><Relationship Id="rId7" Type="http://schemas.openxmlformats.org/officeDocument/2006/relationships/hyperlink" Target="http://www.eyesontrade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facebook.com/GlobalTradeWatch" TargetMode="External"/><Relationship Id="rId5" Type="http://schemas.openxmlformats.org/officeDocument/2006/relationships/hyperlink" Target="http://www.exposethetpp.org/" TargetMode="External"/><Relationship Id="rId4" Type="http://schemas.openxmlformats.org/officeDocument/2006/relationships/hyperlink" Target="http://www.tradewatch.org/" TargetMode="External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eslaydon@mac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hyperlink" Target="http://tiny.cc/TPPMediaMarch" TargetMode="External"/><Relationship Id="rId4" Type="http://schemas.openxmlformats.org/officeDocument/2006/relationships/image" Target="NUL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opledemandingaction.org/" TargetMode="External"/><Relationship Id="rId7" Type="http://schemas.openxmlformats.org/officeDocument/2006/relationships/image" Target="../media/image29.png"/><Relationship Id="rId2" Type="http://schemas.openxmlformats.org/officeDocument/2006/relationships/hyperlink" Target="mailto:amiller@pdamerica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hyperlink" Target="http://salsa.wiredforchange.com/o/6405/c/10113/letter/?letter_KEY=865" TargetMode="External"/><Relationship Id="rId4" Type="http://schemas.openxmlformats.org/officeDocument/2006/relationships/hyperlink" Target="http://www.pdamerica.org/tpp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iz.MoveOn@earthlink.ne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://on.fb.me/O76Pxm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kali@citizenstrade.org" TargetMode="Externa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TWHocking@gmai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LizAmsden@hotmail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hyperlink" Target="mailto:JanInKansas2@gmail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harrietheywood@gmail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hyperlink" Target="mailto:MCMoveOn@gmail.co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stopfasttrack@flushthetpp.or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hyperlink" Target="http://www.popularresistance.org/" TargetMode="External"/><Relationship Id="rId4" Type="http://schemas.openxmlformats.org/officeDocument/2006/relationships/hyperlink" Target="http://www.flushthetpp.org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hyperlink" Target="http://imgur.com/a/FOMuS" TargetMode="External"/><Relationship Id="rId7" Type="http://schemas.openxmlformats.org/officeDocument/2006/relationships/hyperlink" Target="https://www.fightforthefuture.org/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EvanGreer@Gmail.com" TargetMode="External"/><Relationship Id="rId5" Type="http://schemas.openxmlformats.org/officeDocument/2006/relationships/hyperlink" Target="mailto:team@fightforthefuture.org" TargetMode="External"/><Relationship Id="rId4" Type="http://schemas.openxmlformats.org/officeDocument/2006/relationships/hyperlink" Target="http://www.stopfasttrack.com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s://www.facebook.com/events/334278960105604" TargetMode="External"/><Relationship Id="rId7" Type="http://schemas.openxmlformats.org/officeDocument/2006/relationships/image" Target="NULL"/><Relationship Id="rId2" Type="http://schemas.openxmlformats.org/officeDocument/2006/relationships/hyperlink" Target="http://tradejustice.ne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tradejustice.us7.list-manage.com/track/click?u=2e1c74a578359190791efe801&amp;id=74f2a2890d&amp;e=a85dc2504d" TargetMode="External"/><Relationship Id="rId5" Type="http://schemas.openxmlformats.org/officeDocument/2006/relationships/hyperlink" Target="http://tradejustice.us7.list-manage.com/track/click?u=2e1c74a578359190791efe801&amp;id=66e91f27ac&amp;e=a85dc2504d" TargetMode="External"/><Relationship Id="rId4" Type="http://schemas.openxmlformats.org/officeDocument/2006/relationships/hyperlink" Target="mailto:adam@tradejustice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35"/>
          <a:stretch/>
        </p:blipFill>
        <p:spPr>
          <a:xfrm>
            <a:off x="-517496" y="-99391"/>
            <a:ext cx="12709496" cy="36690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16835"/>
            <a:ext cx="12192000" cy="6163364"/>
          </a:xfrm>
          <a:ln>
            <a:solidFill>
              <a:srgbClr val="AEA6A3"/>
            </a:solidFill>
          </a:ln>
        </p:spPr>
        <p:txBody>
          <a:bodyPr/>
          <a:lstStyle/>
          <a:p>
            <a:pPr>
              <a:lnSpc>
                <a:spcPts val="4000"/>
              </a:lnSpc>
            </a:pPr>
            <a:r>
              <a:rPr lang="en-US" sz="36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/>
            </a:r>
            <a:br>
              <a:rPr lang="en-US" sz="3600" dirty="0" smtClean="0">
                <a:solidFill>
                  <a:srgbClr val="92D050"/>
                </a:solidFill>
                <a:latin typeface="Arial Black" panose="020B0A04020102020204" pitchFamily="34" charset="0"/>
              </a:rPr>
            </a:br>
            <a:r>
              <a:rPr lang="en-US" sz="36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		     </a:t>
            </a:r>
            <a:br>
              <a:rPr lang="en-US" sz="3600" dirty="0" smtClean="0">
                <a:solidFill>
                  <a:srgbClr val="92D050"/>
                </a:solidFill>
                <a:latin typeface="Arial Black" panose="020B0A04020102020204" pitchFamily="34" charset="0"/>
              </a:rPr>
            </a:br>
            <a:r>
              <a:rPr lang="en-US" sz="3600" dirty="0">
                <a:solidFill>
                  <a:srgbClr val="92D050"/>
                </a:solidFill>
                <a:latin typeface="Arial Black" panose="020B0A04020102020204" pitchFamily="34" charset="0"/>
              </a:rPr>
              <a:t/>
            </a:r>
            <a:br>
              <a:rPr lang="en-US" sz="3600" dirty="0">
                <a:solidFill>
                  <a:srgbClr val="92D050"/>
                </a:solidFill>
                <a:latin typeface="Arial Black" panose="020B0A04020102020204" pitchFamily="34" charset="0"/>
              </a:rPr>
            </a:br>
            <a:r>
              <a:rPr lang="en-US" sz="36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/>
            </a:r>
            <a:br>
              <a:rPr lang="en-US" sz="3600" dirty="0" smtClean="0">
                <a:solidFill>
                  <a:srgbClr val="92D050"/>
                </a:solidFill>
                <a:latin typeface="Arial Black" panose="020B0A04020102020204" pitchFamily="34" charset="0"/>
              </a:rPr>
            </a:br>
            <a:r>
              <a:rPr lang="en-US" sz="3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3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  </a:t>
            </a:r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National </a:t>
            </a:r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TPP Team </a:t>
            </a:r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Strategy </a:t>
            </a:r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Call 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/>
            </a:r>
            <a:b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</a:b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     </a:t>
            </a:r>
            <a:r>
              <a:rPr lang="en-US" sz="20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</a:t>
            </a:r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With Special Guest Speaker</a:t>
            </a:r>
            <a:b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</a:t>
            </a:r>
            <a:r>
              <a:rPr 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Dr. Margaret Flowers 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</a:t>
            </a:r>
            <a:r>
              <a:rPr lang="en-US" sz="3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Popular Resistance</a:t>
            </a:r>
            <a:br>
              <a:rPr lang="en-US" sz="3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  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January 25, 2015  7:30 p.m. EST/4:30 PST</a:t>
            </a:r>
            <a:b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        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Call-In #: </a:t>
            </a:r>
            <a:r>
              <a:rPr lang="en-US" sz="2800" dirty="0" smtClean="0">
                <a:solidFill>
                  <a:srgbClr val="31B3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605-562-3140 </a:t>
            </a:r>
            <a:r>
              <a:rPr lang="en-US" sz="2800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PIN: </a:t>
            </a:r>
            <a:r>
              <a:rPr lang="en-US" sz="2800" dirty="0" smtClean="0">
                <a:solidFill>
                  <a:srgbClr val="31B3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951146</a:t>
            </a:r>
            <a:r>
              <a:rPr lang="en-US" sz="2800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9" name="Content Placeholder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4019" y="1735123"/>
            <a:ext cx="2010266" cy="301752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 flipV="1">
            <a:off x="9104243" y="6248399"/>
            <a:ext cx="945610" cy="3014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63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427" y="317732"/>
            <a:ext cx="11212942" cy="6319041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Call Planning Team</a:t>
            </a:r>
            <a:b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Stop Fast Track Allies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Celeste Drake</a:t>
            </a:r>
            <a:b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Trade and Globalization </a:t>
            </a:r>
            <a:br>
              <a:rPr lang="en-US" sz="3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Policy Specialist, AFL-CIO</a:t>
            </a:r>
            <a:br>
              <a:rPr lang="en-US" sz="3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●</a:t>
            </a:r>
            <a:r>
              <a:rPr lang="en-US" sz="3200" i="1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New</a:t>
            </a:r>
            <a:r>
              <a:rPr lang="en-US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messaging (jobs) plus</a:t>
            </a:r>
            <a:br>
              <a:rPr lang="en-US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tools for writing Congress </a:t>
            </a:r>
            <a:br>
              <a:rPr lang="en-US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●Flyers/handouts, talking points and more!</a:t>
            </a:r>
            <a:b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	</a:t>
            </a:r>
            <a:b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					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Twitter: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@</a:t>
            </a:r>
            <a:r>
              <a:rPr lang="en-US" sz="28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CDrakeFairTrade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							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 </a:t>
            </a:r>
            <a: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CDrake@aflcio.org</a:t>
            </a:r>
            <a:r>
              <a:rPr lang="en-US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  <a:r>
              <a:rPr lang="en-US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					</a:t>
            </a:r>
            <a:endParaRPr lang="en-US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7715" y="1426076"/>
            <a:ext cx="2572512" cy="2926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5673" y="1151479"/>
            <a:ext cx="2816596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662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9452"/>
            <a:ext cx="12066104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174" y="6062870"/>
            <a:ext cx="12913587" cy="2658716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Explaining the TPP Flyer</a:t>
            </a:r>
            <a:endParaRPr lang="en-US" sz="3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039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1835" y="1461052"/>
            <a:ext cx="4790661" cy="5307496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No Fast Track </a:t>
            </a:r>
            <a:r>
              <a:rPr 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Flyer / Handout</a:t>
            </a:r>
            <a:br>
              <a:rPr 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for Rallies </a:t>
            </a:r>
            <a:b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and Events</a:t>
            </a:r>
            <a:endParaRPr lang="en-US" sz="4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164" y="0"/>
            <a:ext cx="5510047" cy="6858000"/>
          </a:xfrm>
        </p:spPr>
      </p:pic>
    </p:spTree>
    <p:extLst>
      <p:ext uri="{BB962C8B-B14F-4D97-AF65-F5344CB8AC3E}">
        <p14:creationId xmlns:p14="http://schemas.microsoft.com/office/powerpoint/2010/main" val="2015770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57590" y="1252330"/>
            <a:ext cx="3309731" cy="5396946"/>
          </a:xfrm>
        </p:spPr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Sample </a:t>
            </a:r>
            <a:r>
              <a:rPr lang="en-US" sz="3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“Contact Congress” 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recruitment letter </a:t>
            </a:r>
            <a:b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from CWA President Larry Cohen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009722" cy="6858000"/>
          </a:xfrm>
        </p:spPr>
      </p:pic>
    </p:spTree>
    <p:extLst>
      <p:ext uri="{BB962C8B-B14F-4D97-AF65-F5344CB8AC3E}">
        <p14:creationId xmlns:p14="http://schemas.microsoft.com/office/powerpoint/2010/main" val="1704369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084" t="-300"/>
          <a:stretch/>
        </p:blipFill>
        <p:spPr>
          <a:xfrm>
            <a:off x="-1069107" y="0"/>
            <a:ext cx="13261107" cy="695140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1652" y="3717235"/>
            <a:ext cx="3789182" cy="2345634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Sample </a:t>
            </a:r>
            <a:br>
              <a:rPr lang="en-US" sz="28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</a:br>
            <a:r>
              <a:rPr lang="en-US" sz="28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Fast Track </a:t>
            </a:r>
            <a:br>
              <a:rPr lang="en-US" sz="28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</a:br>
            <a:r>
              <a:rPr lang="en-US" sz="28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Letter </a:t>
            </a:r>
            <a:br>
              <a:rPr lang="en-US" sz="28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</a:br>
            <a:r>
              <a:rPr lang="en-US" sz="28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to send </a:t>
            </a:r>
            <a:br>
              <a:rPr lang="en-US" sz="28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</a:br>
            <a:r>
              <a:rPr lang="en-US" sz="28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Congress</a:t>
            </a:r>
            <a:endParaRPr lang="en-US" sz="2800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762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625" y="108226"/>
            <a:ext cx="12036287" cy="6312452"/>
          </a:xfrm>
        </p:spPr>
        <p:txBody>
          <a:bodyPr>
            <a:normAutofit fontScale="90000"/>
          </a:bodyPr>
          <a:lstStyle/>
          <a:p>
            <a:r>
              <a:rPr lang="en-US" sz="4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Stop Fast Track Allies</a:t>
            </a:r>
            <a:r>
              <a:rPr lang="en-US" sz="4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4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Kathryn Johnson</a:t>
            </a:r>
            <a:b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Field Organizer, Public Citizen Global </a:t>
            </a:r>
            <a:r>
              <a:rPr lang="en-US" sz="31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Trade </a:t>
            </a:r>
            <a:r>
              <a:rPr lang="en-US" sz="31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Watch</a:t>
            </a:r>
            <a:br>
              <a:rPr lang="en-US" sz="31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0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0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Stop Fast Track Update:  </a:t>
            </a:r>
            <a:r>
              <a:rPr 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200" dirty="0" smtClean="0">
                <a:solidFill>
                  <a:srgbClr val="EBEBEB"/>
                </a:solidFill>
                <a:latin typeface="Arial Black" panose="020B0A04020102020204" pitchFamily="34" charset="0"/>
              </a:rPr>
              <a:t>● </a:t>
            </a:r>
            <a:r>
              <a:rPr lang="en-US" sz="2200" dirty="0">
                <a:solidFill>
                  <a:srgbClr val="EBEBEB"/>
                </a:solidFill>
                <a:latin typeface="Arial Black" panose="020B0A04020102020204" pitchFamily="34" charset="0"/>
              </a:rPr>
              <a:t>The State of the Union </a:t>
            </a:r>
            <a:r>
              <a:rPr lang="en-US" sz="2200" dirty="0" smtClean="0">
                <a:solidFill>
                  <a:srgbClr val="EBEBEB"/>
                </a:solidFill>
                <a:latin typeface="Arial Black" panose="020B0A04020102020204" pitchFamily="34" charset="0"/>
              </a:rPr>
              <a:t>address</a:t>
            </a:r>
            <a:br>
              <a:rPr lang="en-US" sz="2200" dirty="0" smtClean="0">
                <a:solidFill>
                  <a:srgbClr val="EBEBEB"/>
                </a:solidFill>
                <a:latin typeface="Arial Black" panose="020B0A04020102020204" pitchFamily="34" charset="0"/>
              </a:rPr>
            </a:br>
            <a:r>
              <a:rPr lang="en-US" sz="2200" dirty="0" smtClean="0">
                <a:latin typeface="Arial Black" panose="020B0A04020102020204" pitchFamily="34" charset="0"/>
              </a:rPr>
              <a:t>● February Congressional Recess:</a:t>
            </a:r>
            <a:br>
              <a:rPr lang="en-US" sz="2200" dirty="0" smtClean="0">
                <a:latin typeface="Arial Black" panose="020B0A04020102020204" pitchFamily="34" charset="0"/>
              </a:rPr>
            </a:br>
            <a:r>
              <a:rPr lang="en-US" sz="2200" dirty="0" smtClean="0">
                <a:latin typeface="Arial Black" panose="020B0A04020102020204" pitchFamily="34" charset="0"/>
              </a:rPr>
              <a:t>   how we can take advantage of it</a:t>
            </a:r>
            <a:br>
              <a:rPr lang="en-US" sz="2200" dirty="0" smtClean="0">
                <a:latin typeface="Arial Black" panose="020B0A04020102020204" pitchFamily="34" charset="0"/>
              </a:rPr>
            </a:br>
            <a:r>
              <a:rPr lang="en-US" sz="2200" dirty="0" smtClean="0">
                <a:latin typeface="Arial Black" panose="020B0A04020102020204" pitchFamily="34" charset="0"/>
              </a:rPr>
              <a:t>● Communications theme for next week: TPP = NAFTA+</a:t>
            </a:r>
            <a:br>
              <a:rPr lang="en-US" sz="2200" dirty="0" smtClean="0">
                <a:latin typeface="Arial Black" panose="020B0A04020102020204" pitchFamily="34" charset="0"/>
              </a:rPr>
            </a:br>
            <a:r>
              <a:rPr lang="en-US" sz="2200" dirty="0" smtClean="0">
                <a:latin typeface="Arial Black" panose="020B0A04020102020204" pitchFamily="34" charset="0"/>
              </a:rPr>
              <a:t>● Social Media initiatives around TPP and Fast Track</a:t>
            </a:r>
            <a:br>
              <a:rPr lang="en-US" sz="2200" dirty="0" smtClean="0">
                <a:latin typeface="Arial Black" panose="020B0A04020102020204" pitchFamily="34" charset="0"/>
              </a:rPr>
            </a:br>
            <a:r>
              <a:rPr lang="en-US" sz="32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				</a:t>
            </a:r>
            <a:r>
              <a:rPr lang="en-US" sz="1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       </a:t>
            </a:r>
            <a:r>
              <a:rPr lang="en-US" sz="2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Email</a:t>
            </a:r>
            <a:r>
              <a:rPr lang="en-US" sz="22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: </a:t>
            </a:r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>kjohnson@citizen.org </a:t>
            </a:r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			  		 Website</a:t>
            </a: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: </a:t>
            </a: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  <a:t>http://www.tradewatch.org</a:t>
            </a:r>
            <a:b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</a:br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</a:t>
            </a:r>
            <a:r>
              <a:rPr lang="en-US" sz="2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  TPP </a:t>
            </a:r>
            <a:r>
              <a:rPr lang="en-US" sz="22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Resources: </a:t>
            </a: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5"/>
              </a:rPr>
              <a:t>http://www.exposethetpp.org</a:t>
            </a: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           Facebook</a:t>
            </a: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: </a:t>
            </a: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6"/>
              </a:rPr>
              <a:t>www.facebook.com/GlobalTradeWatch</a:t>
            </a: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b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			        </a:t>
            </a:r>
            <a:r>
              <a:rPr lang="en-US" sz="2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Our </a:t>
            </a:r>
            <a:r>
              <a:rPr lang="en-US" sz="22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blog: </a:t>
            </a: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7"/>
              </a:rPr>
              <a:t>http://</a:t>
            </a:r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7"/>
              </a:rPr>
              <a:t>www.EyesOnTrade.org</a:t>
            </a: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59132" y="2049176"/>
            <a:ext cx="2286000" cy="2286000"/>
          </a:xfrm>
          <a:prstGeom prst="rect">
            <a:avLst/>
          </a:prstGeom>
          <a:scene3d>
            <a:camera prst="orthographicFront">
              <a:rot lat="300000" lon="0" rev="0"/>
            </a:camera>
            <a:lightRig rig="threePt" dir="t"/>
          </a:scene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1602" y="4671441"/>
            <a:ext cx="1902117" cy="190821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1443" y="-595741"/>
            <a:ext cx="10166557" cy="664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defTabSz="914353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solidFill>
                <a:srgbClr val="00B0F0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defTabSz="914353" fontAlgn="base">
              <a:spcBef>
                <a:spcPct val="0"/>
              </a:spcBef>
              <a:spcAft>
                <a:spcPct val="0"/>
              </a:spcAft>
            </a:pPr>
            <a:r>
              <a:rPr lang="en-US" sz="4000" dirty="0" smtClean="0">
                <a:solidFill>
                  <a:srgbClr val="00B0F0"/>
                </a:solidFill>
                <a:latin typeface="Arial Black" panose="020B0A04020102020204" pitchFamily="34" charset="0"/>
                <a:cs typeface="Arial" pitchFamily="34" charset="0"/>
              </a:rPr>
              <a:t>     </a:t>
            </a:r>
          </a:p>
          <a:p>
            <a:pPr defTabSz="914353" fontAlgn="base">
              <a:spcBef>
                <a:spcPct val="0"/>
              </a:spcBef>
              <a:spcAft>
                <a:spcPct val="0"/>
              </a:spcAft>
            </a:pPr>
            <a:r>
              <a:rPr lang="en-US" sz="4000" dirty="0">
                <a:solidFill>
                  <a:srgbClr val="00B0F0"/>
                </a:solidFill>
                <a:latin typeface="Arial Black" panose="020B0A04020102020204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rgbClr val="00B0F0"/>
                </a:solidFill>
                <a:latin typeface="Arial Black" panose="020B0A04020102020204" pitchFamily="34" charset="0"/>
                <a:cs typeface="Arial" pitchFamily="34" charset="0"/>
              </a:rPr>
              <a:t>    </a:t>
            </a:r>
            <a:r>
              <a:rPr lang="en-US" sz="4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National Call Planning Team</a:t>
            </a:r>
            <a:endParaRPr lang="en-US" sz="40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  <a:p>
            <a:pPr defTabSz="914353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 </a:t>
            </a:r>
            <a:r>
              <a:rPr lang="en-US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	</a:t>
            </a:r>
            <a:r>
              <a:rPr lang="en-US" sz="36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Emilianne</a:t>
            </a:r>
            <a:r>
              <a:rPr lang="en-US" sz="3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Slaydon</a:t>
            </a:r>
          </a:p>
          <a:p>
            <a:pPr defTabSz="914353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DEF5FA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 </a:t>
            </a:r>
            <a:r>
              <a:rPr lang="en-US" sz="3600" b="1" dirty="0" smtClean="0">
                <a:solidFill>
                  <a:srgbClr val="DEF5FA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	</a:t>
            </a:r>
            <a:r>
              <a:rPr lang="en-US" sz="3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Director</a:t>
            </a:r>
            <a:r>
              <a:rPr lang="en-US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, Social Media</a:t>
            </a:r>
          </a:p>
          <a:p>
            <a:pPr defTabSz="9143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4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@</a:t>
            </a:r>
            <a:r>
              <a:rPr lang="en-US" sz="40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TPP Media </a:t>
            </a:r>
            <a:r>
              <a:rPr lang="en-US" sz="4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March</a:t>
            </a:r>
            <a:endParaRPr lang="en-US" sz="40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pPr defTabSz="9143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 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  </a:t>
            </a:r>
            <a:r>
              <a:rPr lang="en-US" sz="2800" b="1" dirty="0" smtClean="0">
                <a:solidFill>
                  <a:srgbClr val="B015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Was called away today, </a:t>
            </a:r>
          </a:p>
          <a:p>
            <a:pPr defTabSz="9143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B015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B015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  but will be running Tuesday’s storm</a:t>
            </a:r>
            <a:endParaRPr lang="en-US" sz="2800" b="1" dirty="0">
              <a:solidFill>
                <a:srgbClr val="B0151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  <a:p>
            <a:pPr marL="457177" lvl="1" defTabSz="9143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C00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	</a:t>
            </a:r>
            <a:r>
              <a:rPr lang="en-US" sz="3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TPP Tuesday Twitter Storms </a:t>
            </a:r>
          </a:p>
          <a:p>
            <a:pPr defTabSz="9143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      	</a:t>
            </a:r>
            <a:r>
              <a:rPr lang="en-US" sz="3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6 </a:t>
            </a:r>
            <a:r>
              <a:rPr lang="en-US" sz="3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p.m. PST / 9 p.m. EST</a:t>
            </a:r>
          </a:p>
          <a:p>
            <a:pPr defTabSz="9143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      </a:t>
            </a:r>
          </a:p>
          <a:p>
            <a:pPr defTabSz="9143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en-US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Email</a:t>
            </a:r>
            <a:r>
              <a: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  <a:hlinkClick r:id="rId3"/>
              </a:rPr>
              <a:t>eslaydon@mac.com</a:t>
            </a:r>
            <a:endParaRPr lang="en-US" sz="3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pPr defTabSz="9143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solidFill>
                <a:srgbClr val="DEF5FA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pPr defTabSz="91435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pPr defTabSz="91435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pPr defTabSz="91435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6" name="Picture 5" descr="Emilianne head sho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90531" y="1108343"/>
            <a:ext cx="2320153" cy="23774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6432" y="5108151"/>
            <a:ext cx="11267769" cy="2745575"/>
          </a:xfrm>
          <a:prstGeom prst="rect">
            <a:avLst/>
          </a:prstGeom>
        </p:spPr>
        <p:txBody>
          <a:bodyPr wrap="none" lIns="91435" tIns="45718" rIns="91435" bIns="45718">
            <a:noAutofit/>
          </a:bodyPr>
          <a:lstStyle/>
          <a:p>
            <a:pPr defTabSz="914353"/>
            <a:r>
              <a:rPr lang="en-US" sz="3600" dirty="0" smtClean="0">
                <a:solidFill>
                  <a:srgbClr val="548DD4">
                    <a:lumMod val="40000"/>
                    <a:lumOff val="60000"/>
                  </a:srgbClr>
                </a:solidFill>
              </a:rPr>
              <a:t>  </a:t>
            </a:r>
            <a:r>
              <a:rPr lang="en-US" sz="3600" dirty="0">
                <a:solidFill>
                  <a:srgbClr val="548DD4">
                    <a:lumMod val="40000"/>
                    <a:lumOff val="60000"/>
                  </a:srgbClr>
                </a:solidFill>
              </a:rPr>
              <a:t>	</a:t>
            </a:r>
            <a:r>
              <a:rPr lang="en-US" sz="3600" dirty="0" smtClean="0">
                <a:solidFill>
                  <a:srgbClr val="548DD4">
                    <a:lumMod val="40000"/>
                    <a:lumOff val="60000"/>
                  </a:srgbClr>
                </a:solidFill>
              </a:rPr>
              <a:t>		</a:t>
            </a:r>
            <a:r>
              <a:rPr lang="en-US" sz="3200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TPP/TTIP </a:t>
            </a:r>
            <a:r>
              <a:rPr lang="en-US" sz="3200" b="1" dirty="0">
                <a:solidFill>
                  <a:prstClr val="white"/>
                </a:solidFill>
                <a:latin typeface="Arial Black" panose="020B0A04020102020204" pitchFamily="34" charset="0"/>
              </a:rPr>
              <a:t>Tuesday </a:t>
            </a:r>
            <a:r>
              <a: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Tweets</a:t>
            </a:r>
          </a:p>
          <a:p>
            <a:pPr defTabSz="914353"/>
            <a:r>
              <a:rPr lang="en-US" sz="3200" dirty="0">
                <a:solidFill>
                  <a:srgbClr val="2DA2BF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January 27: </a:t>
            </a:r>
            <a:r>
              <a:rPr lang="en-US" sz="2800" dirty="0" smtClean="0">
                <a:solidFill>
                  <a:prstClr val="white"/>
                </a:solidFill>
                <a:latin typeface="Arial Black" panose="020B0A04020102020204" pitchFamily="34" charset="0"/>
                <a:hlinkClick r:id="rId5"/>
              </a:rPr>
              <a:t>http://www.tiny.cc/TPPMediaMarch</a:t>
            </a:r>
            <a:r>
              <a:rPr lang="en-US" sz="2800" dirty="0">
                <a:solidFill>
                  <a:prstClr val="white"/>
                </a:solidFill>
              </a:rPr>
              <a:t> </a:t>
            </a:r>
          </a:p>
          <a:p>
            <a:pPr defTabSz="914353"/>
            <a:r>
              <a:rPr lang="en-US" sz="3200" dirty="0">
                <a:solidFill>
                  <a:srgbClr val="2DA2BF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3200" dirty="0">
                <a:solidFill>
                  <a:srgbClr val="2DA2BF">
                    <a:lumMod val="60000"/>
                    <a:lumOff val="40000"/>
                  </a:srgbClr>
                </a:solidFill>
              </a:rPr>
              <a:t>                    </a:t>
            </a:r>
            <a:r>
              <a:rPr lang="en-US" sz="3200" dirty="0">
                <a:solidFill>
                  <a:srgbClr val="FFC000"/>
                </a:solidFill>
              </a:rPr>
              <a:t>	</a:t>
            </a:r>
          </a:p>
          <a:p>
            <a:pPr defTabSz="914353"/>
            <a:r>
              <a:rPr lang="en-US" sz="2400" dirty="0">
                <a:solidFill>
                  <a:prstClr val="white"/>
                </a:solidFill>
              </a:rPr>
              <a:t>   		</a:t>
            </a:r>
            <a:r>
              <a:rPr lang="en-US" sz="2400" dirty="0">
                <a:solidFill>
                  <a:srgbClr val="FFFF00"/>
                </a:solidFill>
              </a:rPr>
              <a:t/>
            </a:r>
            <a:br>
              <a:rPr lang="en-US" sz="2400" dirty="0">
                <a:solidFill>
                  <a:srgbClr val="FFFF00"/>
                </a:solidFill>
              </a:rPr>
            </a:br>
            <a:r>
              <a:rPr lang="en-US" sz="2400" dirty="0">
                <a:solidFill>
                  <a:prstClr val="white"/>
                </a:solidFill>
              </a:rPr>
              <a:t/>
            </a:r>
            <a:br>
              <a:rPr lang="en-US" sz="2400" dirty="0">
                <a:solidFill>
                  <a:prstClr val="white"/>
                </a:solidFill>
              </a:rPr>
            </a:b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55520" y="3063242"/>
            <a:ext cx="7498080" cy="2624275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defTabSz="914353"/>
            <a:endParaRPr lang="en-US" dirty="0">
              <a:solidFill>
                <a:prstClr val="white"/>
              </a:solidFill>
            </a:endParaRPr>
          </a:p>
          <a:p>
            <a:pPr defTabSz="914353"/>
            <a:endParaRPr lang="en-US" dirty="0">
              <a:solidFill>
                <a:prstClr val="white"/>
              </a:solidFill>
            </a:endParaRPr>
          </a:p>
          <a:p>
            <a:pPr defTabSz="914353"/>
            <a:endParaRPr lang="en-US" dirty="0">
              <a:solidFill>
                <a:prstClr val="white"/>
              </a:solidFill>
            </a:endParaRPr>
          </a:p>
          <a:p>
            <a:pPr defTabSz="914353"/>
            <a:endParaRPr lang="en-US" dirty="0">
              <a:solidFill>
                <a:prstClr val="white"/>
              </a:solidFill>
            </a:endParaRPr>
          </a:p>
          <a:p>
            <a:pPr defTabSz="914353"/>
            <a:endParaRPr lang="en-US" dirty="0">
              <a:solidFill>
                <a:prstClr val="white"/>
              </a:solidFill>
            </a:endParaRPr>
          </a:p>
          <a:p>
            <a:pPr defTabSz="914353"/>
            <a:endParaRPr lang="en-US" dirty="0">
              <a:solidFill>
                <a:prstClr val="white"/>
              </a:solidFill>
            </a:endParaRPr>
          </a:p>
          <a:p>
            <a:pPr defTabSz="914353"/>
            <a:endParaRPr lang="en-US" dirty="0">
              <a:solidFill>
                <a:prstClr val="white"/>
              </a:solidFill>
            </a:endParaRPr>
          </a:p>
          <a:p>
            <a:pPr defTabSz="914353"/>
            <a:endParaRPr lang="en-US" dirty="0">
              <a:solidFill>
                <a:prstClr val="white"/>
              </a:solidFill>
            </a:endParaRPr>
          </a:p>
          <a:p>
            <a:pPr defTabSz="914353"/>
            <a:r>
              <a:rPr lang="en-US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117394" y="4343400"/>
            <a:ext cx="550606" cy="2000544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algn="ctr" defTabSz="914353"/>
            <a:endParaRPr lang="en-US" sz="2400" dirty="0">
              <a:solidFill>
                <a:prstClr val="white"/>
              </a:solidFill>
            </a:endParaRPr>
          </a:p>
          <a:p>
            <a:pPr algn="ctr" defTabSz="914353"/>
            <a:endParaRPr lang="en-US" sz="2400" dirty="0">
              <a:solidFill>
                <a:prstClr val="white"/>
              </a:solidFill>
            </a:endParaRPr>
          </a:p>
          <a:p>
            <a:pPr algn="ctr" defTabSz="914353"/>
            <a:r>
              <a:rPr lang="en-US" sz="2400" dirty="0">
                <a:solidFill>
                  <a:prstClr val="white"/>
                </a:solidFill>
              </a:rPr>
              <a:t>		     </a:t>
            </a:r>
          </a:p>
          <a:p>
            <a:pPr algn="ctr" defTabSz="914353"/>
            <a:r>
              <a:rPr 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endParaRPr lang="en-US" sz="3600" u="sng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7907" y="1108343"/>
            <a:ext cx="2322777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585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65" b="-3965"/>
          <a:stretch/>
        </p:blipFill>
        <p:spPr>
          <a:xfrm>
            <a:off x="-1" y="-2"/>
            <a:ext cx="12264887" cy="716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769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9052" y="0"/>
            <a:ext cx="11598572" cy="5387182"/>
          </a:xfrm>
        </p:spPr>
        <p:txBody>
          <a:bodyPr wrap="none">
            <a:noAutofit/>
          </a:bodyPr>
          <a:lstStyle/>
          <a:p>
            <a:pPr>
              <a:lnSpc>
                <a:spcPts val="2800"/>
              </a:lnSpc>
            </a:pPr>
            <a: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</a:t>
            </a:r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Call Planning </a:t>
            </a:r>
            <a: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Team</a:t>
            </a:r>
            <a:b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Stop Fast Track </a:t>
            </a:r>
            <a: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Allies</a:t>
            </a:r>
            <a:b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dirty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dirty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Andrea Miller</a:t>
            </a:r>
            <a:b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Executive Director </a:t>
            </a:r>
            <a:r>
              <a:rPr lang="en-US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People Demanding </a:t>
            </a:r>
            <a:r>
              <a:rPr 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Action</a:t>
            </a:r>
            <a:r>
              <a:rPr lang="en-US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Co-Executive </a:t>
            </a:r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Director Progressive </a:t>
            </a: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Democrats </a:t>
            </a:r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of America</a:t>
            </a:r>
            <a:b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</a:t>
            </a: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 </a:t>
            </a:r>
            <a: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amiller@pdamerica.org</a:t>
            </a:r>
            <a: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89052" y="3061253"/>
            <a:ext cx="11926747" cy="338924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Websites: </a:t>
            </a:r>
          </a:p>
          <a:p>
            <a:pPr marL="0" indent="0"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http://www.PeopleDemandingAction.org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http://</a:t>
            </a:r>
            <a: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www.PDAmerica.org/tpp</a:t>
            </a:r>
            <a:endParaRPr lang="en-US" sz="28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>
              <a:lnSpc>
                <a:spcPts val="2400"/>
              </a:lnSpc>
              <a:buNone/>
            </a:pPr>
            <a:r>
              <a:rPr lang="en-US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  <a:endParaRPr lang="en-US" sz="10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Fast Track Letter to the Editor Tool: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5"/>
              </a:rPr>
              <a:t>http://salsa.wiredforchange.com/o/6405/c/10113/letter/?letter_KEY=865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Picture 3" descr="Andrea Miller.gif"/>
          <p:cNvPicPr>
            <a:picLocks noChangeAspect="1"/>
          </p:cNvPicPr>
          <p:nvPr/>
        </p:nvPicPr>
        <p:blipFill>
          <a:blip r:embed="rId6" cstate="print">
            <a:lum bright="15000" contrast="37000"/>
          </a:blip>
          <a:stretch>
            <a:fillRect/>
          </a:stretch>
        </p:blipFill>
        <p:spPr>
          <a:xfrm>
            <a:off x="9538543" y="1563291"/>
            <a:ext cx="2249081" cy="2743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8543" y="1563053"/>
            <a:ext cx="2249619" cy="27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061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2" t="1739" r="1359" b="3334"/>
          <a:stretch/>
        </p:blipFill>
        <p:spPr>
          <a:xfrm>
            <a:off x="9939" y="0"/>
            <a:ext cx="12182061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68020" y="902323"/>
            <a:ext cx="42937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B01513"/>
                </a:solidFill>
                <a:latin typeface="Arial Black" panose="020B0A04020102020204" pitchFamily="34" charset="0"/>
              </a:rPr>
              <a:t>Letter to the Editor Tool includes: </a:t>
            </a:r>
          </a:p>
          <a:p>
            <a:r>
              <a:rPr lang="en-US" sz="2800" dirty="0" smtClean="0">
                <a:solidFill>
                  <a:srgbClr val="B01513"/>
                </a:solidFill>
                <a:latin typeface="Arial Black" panose="020B0A04020102020204" pitchFamily="34" charset="0"/>
              </a:rPr>
              <a:t>click to paste stock content,  </a:t>
            </a:r>
          </a:p>
          <a:p>
            <a:r>
              <a:rPr lang="en-US" sz="2800" dirty="0" smtClean="0">
                <a:solidFill>
                  <a:srgbClr val="B01513"/>
                </a:solidFill>
                <a:latin typeface="Arial Black" panose="020B0A04020102020204" pitchFamily="34" charset="0"/>
              </a:rPr>
              <a:t>writing samples,</a:t>
            </a:r>
          </a:p>
          <a:p>
            <a:r>
              <a:rPr lang="en-US" sz="2800" dirty="0" smtClean="0">
                <a:solidFill>
                  <a:srgbClr val="B01513"/>
                </a:solidFill>
                <a:latin typeface="Arial Black" panose="020B0A04020102020204" pitchFamily="34" charset="0"/>
              </a:rPr>
              <a:t>and helpful links </a:t>
            </a:r>
          </a:p>
          <a:p>
            <a:r>
              <a:rPr lang="en-US" sz="2800" dirty="0" smtClean="0">
                <a:solidFill>
                  <a:srgbClr val="B01513"/>
                </a:solidFill>
                <a:latin typeface="Arial Black" panose="020B0A04020102020204" pitchFamily="34" charset="0"/>
              </a:rPr>
              <a:t>to walk you through how to craft a compelling Letter </a:t>
            </a:r>
          </a:p>
          <a:p>
            <a:r>
              <a:rPr lang="en-US" sz="2800" dirty="0" smtClean="0">
                <a:solidFill>
                  <a:srgbClr val="B01513"/>
                </a:solidFill>
                <a:latin typeface="Arial Black" panose="020B0A04020102020204" pitchFamily="34" charset="0"/>
              </a:rPr>
              <a:t>to the Editor or </a:t>
            </a:r>
          </a:p>
          <a:p>
            <a:r>
              <a:rPr lang="en-US" sz="2800" dirty="0" smtClean="0">
                <a:solidFill>
                  <a:srgbClr val="B01513"/>
                </a:solidFill>
                <a:latin typeface="Arial Black" panose="020B0A04020102020204" pitchFamily="34" charset="0"/>
              </a:rPr>
              <a:t>Op-Ed, </a:t>
            </a:r>
            <a:endParaRPr lang="en-US" sz="2800" dirty="0">
              <a:solidFill>
                <a:srgbClr val="B01513"/>
              </a:solidFill>
              <a:latin typeface="Arial Black" panose="020B0A04020102020204" pitchFamily="34" charset="0"/>
            </a:endParaRPr>
          </a:p>
          <a:p>
            <a:r>
              <a:rPr lang="en-US" sz="2800" dirty="0" smtClean="0">
                <a:solidFill>
                  <a:srgbClr val="B01513"/>
                </a:solidFill>
                <a:latin typeface="Arial Black" panose="020B0A04020102020204" pitchFamily="34" charset="0"/>
              </a:rPr>
              <a:t>and get it published! </a:t>
            </a:r>
            <a:endParaRPr lang="en-US" sz="2800" dirty="0">
              <a:solidFill>
                <a:srgbClr val="B0151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948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658" y="124091"/>
            <a:ext cx="11995143" cy="6630137"/>
          </a:xfrm>
        </p:spPr>
        <p:txBody>
          <a:bodyPr vert="horz" wrap="none" lIns="182871" tIns="45720" rIns="182871" bIns="0" rtlCol="0" anchor="t">
            <a:noAutofit/>
          </a:bodyPr>
          <a:lstStyle/>
          <a:p>
            <a:pPr>
              <a:lnSpc>
                <a:spcPts val="2400"/>
              </a:lnSpc>
            </a:pPr>
            <a:r>
              <a:rPr lang="en-US" sz="73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73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73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73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73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5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WELCOME!</a:t>
            </a:r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</a:t>
            </a:r>
            <a:r>
              <a:rPr lang="en-US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  <a:br>
              <a:rPr lang="en-US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Elizabeth Warren</a:t>
            </a:r>
            <a:r>
              <a:rPr lang="en-US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</a:t>
            </a:r>
            <a:r>
              <a:rPr lang="en-US" sz="3200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</a:t>
            </a:r>
            <a:r>
              <a:rPr lang="en-US" sz="32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32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Regional Organizer</a:t>
            </a:r>
            <a:br>
              <a:rPr lang="en-US" sz="32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TPP Team Coordinator</a:t>
            </a:r>
            <a:r>
              <a:rPr lang="en-US" sz="32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</a:t>
            </a:r>
            <a:br>
              <a:rPr lang="en-US" sz="32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0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0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Email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: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>Liz.MoveOn@earthlink.net </a:t>
            </a:r>
            <a: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b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</a:t>
            </a:r>
            <a:r>
              <a: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br>
              <a: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Symbol"/>
              </a:rPr>
              <a:t> C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all structure and 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norms</a:t>
            </a:r>
            <a:b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Symbol"/>
              </a:rPr>
              <a:t>         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Meeting room functions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Symbol"/>
              </a:rPr>
              <a:t>      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  <a:r>
              <a:rPr lang="en-US" sz="2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Global </a:t>
            </a:r>
            <a:r>
              <a:rPr lang="en-US" sz="2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TPP Team </a:t>
            </a:r>
            <a:r>
              <a:rPr lang="en-US" sz="2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Page: </a:t>
            </a:r>
            <a:r>
              <a:rPr lang="en-US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PowerPoint/Report/Tools/Downloads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br>
              <a:rPr lang="en-US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</a:t>
            </a:r>
            <a:r>
              <a:rPr lang="en-US" sz="3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  <a:t>http</a:t>
            </a:r>
            <a:r>
              <a:rPr lang="en-US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  <a:t>://on.fb.me/O76Pxm</a:t>
            </a:r>
            <a:br>
              <a:rPr lang="en-US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</a:b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	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/>
            </a:r>
            <a:b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</a:br>
            <a:r>
              <a:rPr lang="en-US" sz="2400" dirty="0">
                <a:solidFill>
                  <a:srgbClr val="00EE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dirty="0">
                <a:solidFill>
                  <a:srgbClr val="00EE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>
                <a:solidFill>
                  <a:srgbClr val="00EE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1" name="Content Placeholder 30" descr="Liz MTG Head Shot.jpg"/>
          <p:cNvPicPr>
            <a:picLocks noGrp="1" noChangeAspect="1"/>
          </p:cNvPicPr>
          <p:nvPr>
            <p:ph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02900" y="962660"/>
            <a:ext cx="2143773" cy="2476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74826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7403691" y="108156"/>
            <a:ext cx="437535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B01513"/>
                </a:solidFill>
                <a:latin typeface="Arial Black" panose="020B0A04020102020204" pitchFamily="34" charset="0"/>
              </a:rPr>
              <a:t>Search for your desired newspaper by zip code. </a:t>
            </a:r>
          </a:p>
          <a:p>
            <a:endParaRPr lang="en-US" sz="2400" dirty="0" smtClean="0">
              <a:solidFill>
                <a:srgbClr val="B01513"/>
              </a:solidFill>
              <a:latin typeface="Arial Black" panose="020B0A04020102020204" pitchFamily="34" charset="0"/>
            </a:endParaRPr>
          </a:p>
          <a:p>
            <a:r>
              <a:rPr lang="en-US" sz="2400" dirty="0" smtClean="0">
                <a:solidFill>
                  <a:srgbClr val="B01513"/>
                </a:solidFill>
                <a:latin typeface="Arial Black" panose="020B0A04020102020204" pitchFamily="34" charset="0"/>
              </a:rPr>
              <a:t>When the tool opens, type directly into the text box to draft your  letter from scratch,</a:t>
            </a:r>
          </a:p>
          <a:p>
            <a:r>
              <a:rPr lang="en-US" sz="2400" dirty="0" smtClean="0">
                <a:solidFill>
                  <a:srgbClr val="B01513"/>
                </a:solidFill>
                <a:latin typeface="Arial Black" panose="020B0A04020102020204" pitchFamily="34" charset="0"/>
              </a:rPr>
              <a:t>click on any of the copy blocks to insert one or more stock paragraphs, or combine the two! </a:t>
            </a:r>
          </a:p>
          <a:p>
            <a:endParaRPr lang="en-US" sz="2400" dirty="0">
              <a:solidFill>
                <a:srgbClr val="B01513"/>
              </a:solidFill>
              <a:latin typeface="Arial Black" panose="020B0A04020102020204" pitchFamily="34" charset="0"/>
            </a:endParaRPr>
          </a:p>
          <a:p>
            <a:r>
              <a:rPr lang="en-US" sz="2400" dirty="0" smtClean="0">
                <a:solidFill>
                  <a:srgbClr val="B01513"/>
                </a:solidFill>
                <a:latin typeface="Arial Black" panose="020B0A04020102020204" pitchFamily="34" charset="0"/>
              </a:rPr>
              <a:t>When you’re finished composing, add your contact information</a:t>
            </a:r>
          </a:p>
          <a:p>
            <a:r>
              <a:rPr lang="en-US" sz="2400" dirty="0" smtClean="0">
                <a:solidFill>
                  <a:srgbClr val="B01513"/>
                </a:solidFill>
                <a:latin typeface="Arial Black" panose="020B0A04020102020204" pitchFamily="34" charset="0"/>
              </a:rPr>
              <a:t>and click to send your letter electronically!</a:t>
            </a:r>
            <a:endParaRPr lang="en-US" sz="2400" dirty="0">
              <a:solidFill>
                <a:srgbClr val="B0151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164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7217" y="1028077"/>
            <a:ext cx="2068790" cy="283464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7991" y="228598"/>
            <a:ext cx="10545418" cy="6442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200" dirty="0">
                <a:solidFill>
                  <a:srgbClr val="00B0F0"/>
                </a:solidFill>
                <a:latin typeface="Arial Black" panose="020B0A04020102020204" pitchFamily="34" charset="0"/>
              </a:rPr>
              <a:t>National Stop </a:t>
            </a:r>
            <a:r>
              <a:rPr lang="en-US" sz="42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Fast Track </a:t>
            </a:r>
            <a:r>
              <a:rPr lang="en-US" sz="4200" dirty="0">
                <a:solidFill>
                  <a:srgbClr val="00B0F0"/>
                </a:solidFill>
                <a:latin typeface="Arial Black" panose="020B0A04020102020204" pitchFamily="34" charset="0"/>
              </a:rPr>
              <a:t>Allies</a:t>
            </a:r>
          </a:p>
          <a:p>
            <a:pPr lvl="0"/>
            <a:r>
              <a:rPr lang="en-US" sz="4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Kali </a:t>
            </a:r>
            <a:r>
              <a:rPr lang="en-US" sz="44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Gochmanosky</a:t>
            </a:r>
            <a:endParaRPr lang="en-US" sz="4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lvl="0">
              <a:lnSpc>
                <a:spcPts val="2000"/>
              </a:lnSpc>
            </a:pPr>
            <a:endParaRPr lang="en-US" sz="3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lvl="0">
              <a:lnSpc>
                <a:spcPts val="2000"/>
              </a:lnSpc>
            </a:pPr>
            <a:endParaRPr lang="en-US" sz="3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lvl="0">
              <a:lnSpc>
                <a:spcPts val="2000"/>
              </a:lnSpc>
            </a:pPr>
            <a:r>
              <a:rPr lang="en-US" sz="3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Citizens Trade Campaign</a:t>
            </a:r>
          </a:p>
          <a:p>
            <a:pPr lvl="0">
              <a:lnSpc>
                <a:spcPts val="2000"/>
              </a:lnSpc>
            </a:pPr>
            <a:endParaRPr lang="en-US" sz="36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lvl="0">
              <a:lnSpc>
                <a:spcPts val="2000"/>
              </a:lnSpc>
            </a:pPr>
            <a:r>
              <a:rPr lang="en-US" sz="3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Southern California</a:t>
            </a:r>
          </a:p>
          <a:p>
            <a:pPr lvl="0">
              <a:lnSpc>
                <a:spcPts val="2000"/>
              </a:lnSpc>
            </a:pPr>
            <a:endParaRPr lang="en-US" sz="36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lvl="0">
              <a:lnSpc>
                <a:spcPts val="2000"/>
              </a:lnSpc>
            </a:pPr>
            <a:endParaRPr lang="en-US" sz="3600" dirty="0" smtClean="0"/>
          </a:p>
          <a:p>
            <a:pPr>
              <a:lnSpc>
                <a:spcPts val="2000"/>
              </a:lnSpc>
            </a:pPr>
            <a:r>
              <a:rPr lang="en-US" sz="3600" dirty="0" smtClean="0"/>
              <a:t>  </a:t>
            </a:r>
            <a:r>
              <a:rPr lang="en-US" sz="2800" dirty="0" smtClean="0">
                <a:latin typeface="Arial Black" panose="020B0A04020102020204" pitchFamily="34" charset="0"/>
              </a:rPr>
              <a:t>Email: </a:t>
            </a:r>
            <a:r>
              <a:rPr lang="en-US" sz="2800" dirty="0" smtClean="0">
                <a:latin typeface="Arial Black" panose="020B0A04020102020204" pitchFamily="34" charset="0"/>
                <a:hlinkClick r:id="rId3"/>
              </a:rPr>
              <a:t>kali@citizenstrade.org</a:t>
            </a:r>
            <a:endParaRPr lang="en-US" sz="2800" dirty="0" smtClean="0">
              <a:latin typeface="Arial Black" panose="020B0A04020102020204" pitchFamily="34" charset="0"/>
            </a:endParaRPr>
          </a:p>
          <a:p>
            <a:pPr>
              <a:lnSpc>
                <a:spcPts val="2000"/>
              </a:lnSpc>
            </a:pPr>
            <a:endParaRPr lang="en-US" sz="2800" dirty="0" smtClean="0">
              <a:latin typeface="Arial Black" panose="020B0A04020102020204" pitchFamily="34" charset="0"/>
            </a:endParaRPr>
          </a:p>
          <a:p>
            <a:r>
              <a:rPr lang="en-US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 SoCal Congressional </a:t>
            </a:r>
            <a:r>
              <a:rPr lang="en-US" sz="3200" dirty="0">
                <a:solidFill>
                  <a:schemeClr val="bg1"/>
                </a:solidFill>
                <a:latin typeface="Arial Black" panose="020B0A04020102020204" pitchFamily="34" charset="0"/>
              </a:rPr>
              <a:t>Targets </a:t>
            </a:r>
            <a:r>
              <a:rPr lang="en-US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and </a:t>
            </a:r>
            <a:r>
              <a:rPr lang="en-US" sz="3200" dirty="0">
                <a:solidFill>
                  <a:schemeClr val="bg1"/>
                </a:solidFill>
                <a:latin typeface="Arial Black" panose="020B0A04020102020204" pitchFamily="34" charset="0"/>
              </a:rPr>
              <a:t>Actions </a:t>
            </a:r>
          </a:p>
          <a:p>
            <a:r>
              <a:rPr lang="en-US" sz="3200" dirty="0">
                <a:latin typeface="Arial Black" panose="020B0A04020102020204" pitchFamily="34" charset="0"/>
              </a:rPr>
              <a:t> </a:t>
            </a:r>
            <a:r>
              <a:rPr lang="en-US" sz="3200" i="1" dirty="0" smtClean="0">
                <a:latin typeface="Arial Black" panose="020B0A04020102020204" pitchFamily="34" charset="0"/>
              </a:rPr>
              <a:t> </a:t>
            </a:r>
            <a:r>
              <a:rPr lang="en-US" sz="3200" i="1" dirty="0">
                <a:latin typeface="Arial Black" panose="020B0A04020102020204" pitchFamily="34" charset="0"/>
              </a:rPr>
              <a:t>-</a:t>
            </a:r>
            <a:r>
              <a:rPr lang="en-US" sz="3200" i="1" u="sng" dirty="0" smtClean="0">
                <a:latin typeface="Arial Black" panose="020B0A04020102020204" pitchFamily="34" charset="0"/>
              </a:rPr>
              <a:t>Update: </a:t>
            </a:r>
            <a:r>
              <a:rPr lang="en-US" sz="3200" dirty="0" smtClean="0">
                <a:latin typeface="Arial Black" panose="020B0A04020102020204" pitchFamily="34" charset="0"/>
              </a:rPr>
              <a:t>Which Congress members </a:t>
            </a:r>
          </a:p>
          <a:p>
            <a:r>
              <a:rPr lang="en-US" sz="3200" dirty="0">
                <a:latin typeface="Arial Black" panose="020B0A04020102020204" pitchFamily="34" charset="0"/>
              </a:rPr>
              <a:t> </a:t>
            </a:r>
            <a:r>
              <a:rPr lang="en-US" sz="3200" dirty="0" smtClean="0">
                <a:latin typeface="Arial Black" panose="020B0A04020102020204" pitchFamily="34" charset="0"/>
              </a:rPr>
              <a:t>   are </a:t>
            </a:r>
            <a:r>
              <a:rPr lang="en-US" sz="3200" dirty="0">
                <a:latin typeface="Arial Black" panose="020B0A04020102020204" pitchFamily="34" charset="0"/>
              </a:rPr>
              <a:t>with us and which ones are </a:t>
            </a:r>
            <a:r>
              <a:rPr lang="en-US" sz="3200" dirty="0" smtClean="0">
                <a:latin typeface="Arial Black" panose="020B0A04020102020204" pitchFamily="34" charset="0"/>
              </a:rPr>
              <a:t>not</a:t>
            </a:r>
          </a:p>
          <a:p>
            <a:endParaRPr lang="en-US" sz="3200" dirty="0">
              <a:latin typeface="Arial Black" panose="020B0A04020102020204" pitchFamily="34" charset="0"/>
            </a:endParaRPr>
          </a:p>
          <a:p>
            <a:r>
              <a:rPr lang="en-US" sz="3200" dirty="0">
                <a:latin typeface="Arial Black" panose="020B0A04020102020204" pitchFamily="34" charset="0"/>
              </a:rPr>
              <a:t> </a:t>
            </a:r>
            <a:r>
              <a:rPr lang="en-US" sz="3200" i="1" dirty="0" smtClean="0">
                <a:latin typeface="Arial Black" panose="020B0A04020102020204" pitchFamily="34" charset="0"/>
              </a:rPr>
              <a:t> -</a:t>
            </a:r>
            <a:r>
              <a:rPr lang="en-US" sz="3200" i="1" u="sng" dirty="0" smtClean="0">
                <a:latin typeface="Arial Black" panose="020B0A04020102020204" pitchFamily="34" charset="0"/>
              </a:rPr>
              <a:t>Update: </a:t>
            </a:r>
            <a:r>
              <a:rPr lang="en-US" sz="3200" dirty="0" smtClean="0">
                <a:latin typeface="Arial Black" panose="020B0A04020102020204" pitchFamily="34" charset="0"/>
              </a:rPr>
              <a:t>Upcoming </a:t>
            </a:r>
            <a:r>
              <a:rPr lang="en-US" sz="3200" dirty="0">
                <a:latin typeface="Arial Black" panose="020B0A04020102020204" pitchFamily="34" charset="0"/>
              </a:rPr>
              <a:t>So Cal actions </a:t>
            </a:r>
          </a:p>
          <a:p>
            <a:pPr lvl="0">
              <a:lnSpc>
                <a:spcPts val="2000"/>
              </a:lnSpc>
            </a:pPr>
            <a:endParaRPr lang="en-US" sz="3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8461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15900" y="576471"/>
            <a:ext cx="12282004" cy="636104"/>
          </a:xfrm>
          <a:prstGeom prst="rect">
            <a:avLst/>
          </a:prstGeom>
        </p:spPr>
        <p:txBody>
          <a:bodyPr wrap="none" lIns="91435" tIns="45718" rIns="91435" bIns="45718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6800" b="1" dirty="0">
                <a:solidFill>
                  <a:srgbClr val="78D6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sz="6800" b="1" dirty="0">
                <a:solidFill>
                  <a:srgbClr val="DEF5F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hanks </a:t>
            </a:r>
            <a:r>
              <a:rPr lang="en-US" sz="6800" b="1" dirty="0" smtClean="0">
                <a:solidFill>
                  <a:srgbClr val="DEF5F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Wrap-Up</a:t>
            </a:r>
            <a:endParaRPr lang="en-US" sz="6800" b="1" dirty="0">
              <a:solidFill>
                <a:srgbClr val="DEF5FA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  <a:defRPr/>
            </a:pPr>
            <a:endParaRPr lang="en-US" sz="6800" b="1" dirty="0">
              <a:solidFill>
                <a:srgbClr val="DEF5FA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  <a:defRPr/>
            </a:pPr>
            <a:endParaRPr lang="en-US" sz="7200" b="1" dirty="0" smtClean="0">
              <a:solidFill>
                <a:srgbClr val="DEF5F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  <a:defRPr/>
            </a:pPr>
            <a:r>
              <a:rPr lang="en-US" sz="7200" b="1" dirty="0" smtClean="0">
                <a:solidFill>
                  <a:srgbClr val="DEF5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7200" b="1" dirty="0">
              <a:solidFill>
                <a:srgbClr val="DEF5F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601318" y="-168965"/>
            <a:ext cx="10007600" cy="546652"/>
          </a:xfrm>
          <a:prstGeom prst="rect">
            <a:avLst/>
          </a:prstGeom>
        </p:spPr>
        <p:txBody>
          <a:bodyPr vert="horz" wrap="none" lIns="91435" tIns="45718" rIns="91435" bIns="45718" anchor="t">
            <a:noAutofit/>
          </a:bodyPr>
          <a:lstStyle/>
          <a:p>
            <a:pPr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r>
              <a:rPr lang="en-US" sz="3200" b="1" dirty="0">
                <a:solidFill>
                  <a:prstClr val="white"/>
                </a:solidFill>
              </a:rPr>
              <a:t>	</a:t>
            </a:r>
            <a:r>
              <a:rPr lang="en-US" sz="3200" b="1" dirty="0">
                <a:solidFill>
                  <a:srgbClr val="2DA2BF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endParaRPr lang="en-US" sz="4400" b="1" dirty="0" smtClean="0">
              <a:solidFill>
                <a:srgbClr val="2DA2BF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endParaRPr lang="en-US" sz="4400" b="1" dirty="0">
              <a:solidFill>
                <a:srgbClr val="2DA2BF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r>
              <a:rPr lang="en-US" sz="4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Upcoming </a:t>
            </a:r>
            <a:r>
              <a:rPr lang="en-US" sz="4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Speakers:</a:t>
            </a:r>
          </a:p>
          <a:p>
            <a:pPr lvl="0"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February 8: </a:t>
            </a:r>
          </a:p>
          <a:p>
            <a:pPr lvl="0"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r>
              <a:rPr lang="en-US" sz="3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Dave </a:t>
            </a:r>
            <a:r>
              <a:rPr lang="en-US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Johnson</a:t>
            </a:r>
          </a:p>
          <a:p>
            <a:pPr lvl="0"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r>
              <a:rPr lang="en-US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Campaign for America’s Future</a:t>
            </a:r>
            <a:endParaRPr lang="en-US" sz="3200" dirty="0">
              <a:solidFill>
                <a:srgbClr val="2DA2B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TBA:</a:t>
            </a:r>
          </a:p>
          <a:p>
            <a:pPr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r>
              <a:rPr lang="en-US" sz="3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Robert </a:t>
            </a:r>
            <a:r>
              <a:rPr lang="en-US" sz="32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Kuttner</a:t>
            </a:r>
            <a:endParaRPr lang="en-US" sz="32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r>
              <a:rPr lang="en-US" sz="3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Economic Policy Institute</a:t>
            </a:r>
          </a:p>
          <a:p>
            <a:pPr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endParaRPr lang="en-US" sz="3200" dirty="0" smtClean="0">
              <a:solidFill>
                <a:prstClr val="white"/>
              </a:solidFill>
              <a:latin typeface="Arial Black" panose="020B0A04020102020204" pitchFamily="34" charset="0"/>
            </a:endParaRPr>
          </a:p>
          <a:p>
            <a:pPr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endParaRPr lang="en-US" sz="4400" b="1" dirty="0">
              <a:solidFill>
                <a:sysClr val="window" lastClr="FFFFFF"/>
              </a:solidFill>
              <a:latin typeface="Arial Narro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0" y="323850"/>
            <a:ext cx="10398125" cy="6827838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    </a:t>
            </a:r>
            <a:r>
              <a:rPr lang="en-US" sz="4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Your TPP call host team:</a:t>
            </a:r>
            <a:br>
              <a:rPr lang="en-US" sz="4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         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</a:t>
            </a:r>
            <a:r>
              <a:rPr lang="en-US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Tom 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Hocking – FB Global TPP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Page</a:t>
            </a:r>
            <a:b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</a:t>
            </a:r>
            <a: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Call Team Technical Adviser </a:t>
            </a:r>
            <a:r>
              <a:rPr lang="en-US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</a:t>
            </a:r>
            <a:r>
              <a:rPr lang="en-US" sz="28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Regional Organizer, PA  </a:t>
            </a:r>
            <a:br>
              <a: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Email: </a:t>
            </a:r>
            <a: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>TWHocking@gmail.com</a:t>
            </a:r>
            <a:r>
              <a:rPr lang="en-US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b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</a:t>
            </a:r>
            <a:b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			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b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Lisa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Oldendorp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– Chat Notes</a:t>
            </a:r>
            <a:b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</a:t>
            </a:r>
            <a: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Call Team Chat Host</a:t>
            </a:r>
            <a:b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</a:t>
            </a:r>
            <a:r>
              <a:rPr lang="en-US" sz="28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</a:t>
            </a:r>
            <a:r>
              <a: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Regional Organizer, 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NY</a:t>
            </a:r>
            <a: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Email: </a:t>
            </a:r>
            <a:r>
              <a:rPr lang="en-US" sz="2800" u="sng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eslsk8r@optonline.net</a:t>
            </a:r>
            <a:endParaRPr lang="en-US" sz="2800" u="sng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6" name="Picture 5" descr="Mara Cohen head shot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362"/>
          <a:stretch>
            <a:fillRect/>
          </a:stretch>
        </p:blipFill>
        <p:spPr>
          <a:xfrm>
            <a:off x="421047" y="3532916"/>
            <a:ext cx="2141804" cy="265176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87969" y="3791333"/>
            <a:ext cx="5013960" cy="738660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defTabSz="914353"/>
            <a:endParaRPr lang="en-US" dirty="0">
              <a:solidFill>
                <a:srgbClr val="C00000">
                  <a:lumMod val="60000"/>
                  <a:lumOff val="40000"/>
                </a:srgbClr>
              </a:solidFill>
            </a:endParaRPr>
          </a:p>
          <a:p>
            <a:pPr defTabSz="914353"/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en-US" sz="2000" dirty="0">
              <a:solidFill>
                <a:srgbClr val="1F497D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82358" y="-4101809"/>
            <a:ext cx="10946429" cy="8863961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defTabSz="914353"/>
            <a:r>
              <a:rPr lang="en-US" u="sng" dirty="0" smtClean="0">
                <a:solidFill>
                  <a:srgbClr val="00B0F0"/>
                </a:solidFill>
              </a:rPr>
              <a:t>  </a:t>
            </a:r>
            <a:endParaRPr lang="en-US" u="sng" dirty="0">
              <a:solidFill>
                <a:srgbClr val="00B0F0"/>
              </a:solidFill>
            </a:endParaRPr>
          </a:p>
          <a:p>
            <a:pPr defTabSz="914353"/>
            <a:endParaRPr lang="en-US" u="sng" dirty="0">
              <a:solidFill>
                <a:srgbClr val="00B0F0"/>
              </a:solidFill>
            </a:endParaRPr>
          </a:p>
          <a:p>
            <a:pPr defTabSz="914353"/>
            <a:endParaRPr lang="en-US" u="sng" dirty="0">
              <a:solidFill>
                <a:srgbClr val="00B0F0"/>
              </a:solidFill>
            </a:endParaRPr>
          </a:p>
          <a:p>
            <a:pPr defTabSz="914353"/>
            <a:endParaRPr lang="en-US" u="sng" dirty="0">
              <a:solidFill>
                <a:srgbClr val="00B0F0"/>
              </a:solidFill>
            </a:endParaRPr>
          </a:p>
          <a:p>
            <a:pPr defTabSz="914353"/>
            <a:endParaRPr lang="en-US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r>
              <a: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        </a:t>
            </a:r>
            <a:endParaRPr lang="en-US" sz="24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r>
              <a: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</a:p>
          <a:p>
            <a:pPr defTabSz="914353"/>
            <a:endParaRPr lang="en-US" sz="2400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defTabSz="914353"/>
            <a:endParaRPr lang="en-US" sz="2400" u="sng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049" b="-5795"/>
          <a:stretch/>
        </p:blipFill>
        <p:spPr>
          <a:xfrm>
            <a:off x="8842162" y="1419815"/>
            <a:ext cx="2926080" cy="29260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400" y="279400"/>
            <a:ext cx="11480800" cy="6578600"/>
          </a:xfrm>
        </p:spPr>
        <p:txBody>
          <a:bodyPr vert="horz" wrap="none" lIns="91435" tIns="182871" rIns="91440" bIns="182871" rtlCol="0" anchor="t" anchorCtr="0">
            <a:normAutofit fontScale="90000"/>
          </a:bodyPr>
          <a:lstStyle/>
          <a:p>
            <a:pPr>
              <a:lnSpc>
                <a:spcPts val="3200"/>
              </a:lnSpc>
            </a:pPr>
            <a:r>
              <a:rPr lang="en-US" sz="6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Post-meeting </a:t>
            </a:r>
            <a:r>
              <a:rPr lang="en-US" sz="6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report+ 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4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Liz </a:t>
            </a:r>
            <a:r>
              <a:rPr lang="en-US" sz="44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Amsden</a:t>
            </a:r>
            <a:r>
              <a:rPr 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600" dirty="0">
                <a:solidFill>
                  <a:srgbClr val="0E55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  <a:r>
              <a:rPr lang="en-US" sz="3600" dirty="0" smtClean="0">
                <a:solidFill>
                  <a:srgbClr val="0E55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31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Call </a:t>
            </a:r>
            <a:r>
              <a:rPr lang="en-US" sz="31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Team Co-Organizer</a:t>
            </a:r>
            <a:r>
              <a:rPr lang="en-US" sz="31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1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  <a:r>
              <a:rPr lang="en-US" sz="3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Call </a:t>
            </a:r>
            <a:r>
              <a:rPr lang="en-US" sz="31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Notes/Campaign Updates </a:t>
            </a:r>
            <a:br>
              <a:rPr lang="en-US" sz="31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  <a:r>
              <a:rPr lang="en-US" sz="3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31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</a:t>
            </a:r>
            <a:r>
              <a:rPr lang="en-US" sz="31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31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Council Organizer CA</a:t>
            </a:r>
            <a:r>
              <a:rPr lang="en-US" sz="3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000" dirty="0">
                <a:solidFill>
                  <a:srgbClr val="75CEEC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  <a:r>
              <a:rPr lang="en-US" sz="31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	</a:t>
            </a:r>
            <a:r>
              <a:rPr lang="en-US" sz="3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Email</a:t>
            </a:r>
            <a:r>
              <a:rPr lang="en-US" sz="3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: </a:t>
            </a:r>
            <a:r>
              <a:rPr lang="en-US" sz="27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>LizAmsden@hotmail.com</a:t>
            </a:r>
            <a:r>
              <a:rPr lang="en-US" sz="31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					</a:t>
            </a:r>
            <a:b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</a:t>
            </a: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b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 </a:t>
            </a:r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Jan </a:t>
            </a:r>
            <a:r>
              <a:rPr lang="en-US" sz="4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Swartzendruber</a:t>
            </a:r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</a:t>
            </a:r>
            <a:r>
              <a:rPr lang="en-US" sz="31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Call Planning Team</a:t>
            </a:r>
            <a:r>
              <a:rPr lang="en-US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		</a:t>
            </a:r>
            <a:r>
              <a:rPr lang="en-US" sz="31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						  Call </a:t>
            </a:r>
            <a:r>
              <a:rPr lang="en-US" sz="31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Notes/Post-Call Report</a:t>
            </a:r>
            <a:br>
              <a:rPr lang="en-US" sz="31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31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   </a:t>
            </a:r>
            <a:r>
              <a:rPr lang="en-US" sz="3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</a:t>
            </a:r>
            <a:r>
              <a:rPr lang="en-US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Regional Organizer </a:t>
            </a:r>
            <a:r>
              <a:rPr lang="en-US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KS</a:t>
            </a:r>
            <a:r>
              <a:rPr lang="en-US" sz="31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1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     	</a:t>
            </a:r>
            <a:r>
              <a:rPr lang="en-US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     	Email:	</a:t>
            </a:r>
            <a:r>
              <a:rPr lang="en-US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  <a:t>JanInKansas2@gmail.com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b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                 </a:t>
            </a:r>
            <a:r>
              <a:rPr lang="en-US" sz="31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1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1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1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u="sng" dirty="0">
                <a:solidFill>
                  <a:schemeClr val="tx1"/>
                </a:solidFill>
              </a:rPr>
              <a:t/>
            </a:r>
            <a:br>
              <a:rPr lang="en-US" sz="6000" u="sng" dirty="0">
                <a:solidFill>
                  <a:schemeClr val="tx1"/>
                </a:solidFill>
              </a:rPr>
            </a:br>
            <a:r>
              <a:rPr lang="en-US" sz="6000" u="sng" dirty="0">
                <a:solidFill>
                  <a:schemeClr val="tx1"/>
                </a:solidFill>
              </a:rPr>
              <a:t/>
            </a:r>
            <a:br>
              <a:rPr lang="en-US" sz="6000" u="sng" dirty="0">
                <a:solidFill>
                  <a:schemeClr val="tx1"/>
                </a:solidFill>
              </a:rPr>
            </a:br>
            <a:r>
              <a:rPr lang="en-US" sz="6000" u="sng" dirty="0">
                <a:solidFill>
                  <a:schemeClr val="tx1"/>
                </a:solidFill>
              </a:rPr>
              <a:t/>
            </a:r>
            <a:br>
              <a:rPr lang="en-US" sz="6000" u="sng" dirty="0">
                <a:solidFill>
                  <a:schemeClr val="tx1"/>
                </a:solidFill>
              </a:rPr>
            </a:b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4400" dirty="0">
                <a:solidFill>
                  <a:schemeClr val="tx1"/>
                </a:solidFill>
              </a:rPr>
              <a:t/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4400" dirty="0">
                <a:solidFill>
                  <a:schemeClr val="tx1"/>
                </a:solidFill>
              </a:rPr>
              <a:t/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/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/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         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en-US" sz="2800" dirty="0"/>
          </a:p>
        </p:txBody>
      </p:sp>
      <p:pic>
        <p:nvPicPr>
          <p:cNvPr id="4" name="Picture 3" descr="Liz A head shot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80177" y="941438"/>
            <a:ext cx="2034956" cy="2743200"/>
          </a:xfrm>
          <a:prstGeom prst="rect">
            <a:avLst/>
          </a:prstGeom>
        </p:spPr>
      </p:pic>
      <p:pic>
        <p:nvPicPr>
          <p:cNvPr id="5" name="Picture 4" descr="Jan indoors CloseCrop.jpg"/>
          <p:cNvPicPr>
            <a:picLocks noChangeAspect="1"/>
          </p:cNvPicPr>
          <p:nvPr/>
        </p:nvPicPr>
        <p:blipFill>
          <a:blip r:embed="rId6" cstate="print"/>
          <a:srcRect l="11478" t="-1" r="19647" b="8334"/>
          <a:stretch>
            <a:fillRect/>
          </a:stretch>
        </p:blipFill>
        <p:spPr>
          <a:xfrm>
            <a:off x="1929183" y="3684638"/>
            <a:ext cx="1995055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0" y="176981"/>
            <a:ext cx="11676215" cy="6853084"/>
          </a:xfrm>
        </p:spPr>
        <p:txBody>
          <a:bodyPr>
            <a:noAutofit/>
          </a:bodyPr>
          <a:lstStyle/>
          <a:p>
            <a:pPr defTabSz="914353"/>
            <a:r>
              <a:rPr lang="en-US" sz="4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National TPP Call Planning Team</a:t>
            </a:r>
            <a:r>
              <a: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Harriet Heywood</a:t>
            </a:r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Call </a:t>
            </a:r>
            <a:r>
              <a: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Team Co-Organizer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Regional Organizer FL</a:t>
            </a:r>
            <a:b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Email:</a:t>
            </a:r>
            <a: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>harrietheywood@gmail.com</a:t>
            </a:r>
            <a:b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</a:b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/>
            </a:r>
            <a:b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</a:br>
            <a:r>
              <a:rPr lang="en-US" sz="4000" u="sng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Mara </a:t>
            </a:r>
            <a:r>
              <a:rPr lang="en-US" sz="4000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Cohen </a:t>
            </a:r>
            <a:r>
              <a:rPr lang="en-US" sz="2800" u="sng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u="sng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Team Core Group</a:t>
            </a:r>
            <a:b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PDA Mass Criminalization Issue Team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Global Climate Convergence Organizer</a:t>
            </a:r>
            <a:r>
              <a: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, IL</a:t>
            </a:r>
            <a:br>
              <a: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TPP Team Chat Host </a:t>
            </a:r>
            <a:r>
              <a:rPr 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 </a:t>
            </a:r>
            <a:r>
              <a:rPr lang="en-US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MCMoveOn@gmail.com</a:t>
            </a:r>
            <a:r>
              <a:rPr lang="en-US" sz="27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/>
            </a:r>
            <a:br>
              <a:rPr lang="en-US" sz="27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</a:br>
            <a:r>
              <a:rPr lang="en-US" sz="27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7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7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				</a:t>
            </a:r>
            <a:endParaRPr lang="en-US" sz="2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Harriet Heywood.jpg"/>
          <p:cNvPicPr>
            <a:picLocks noChangeAspect="1"/>
          </p:cNvPicPr>
          <p:nvPr/>
        </p:nvPicPr>
        <p:blipFill>
          <a:blip r:embed="rId5" cstate="print"/>
          <a:srcRect l="15000" r="7500" b="15000"/>
          <a:stretch>
            <a:fillRect/>
          </a:stretch>
        </p:blipFill>
        <p:spPr>
          <a:xfrm>
            <a:off x="7506865" y="970280"/>
            <a:ext cx="2167666" cy="23774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149" y="176981"/>
            <a:ext cx="11351752" cy="1015659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defTabSz="914353"/>
            <a:r>
              <a:rPr lang="en-US" sz="4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</a:t>
            </a:r>
            <a:endParaRPr lang="en-US" sz="1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defTabSz="914353"/>
            <a:endParaRPr lang="en-US" b="1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9147" y="3603523"/>
            <a:ext cx="1645920" cy="24688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177800"/>
            <a:ext cx="11595100" cy="6354762"/>
          </a:xfrm>
        </p:spPr>
        <p:txBody>
          <a:bodyPr>
            <a:normAutofit fontScale="90000"/>
          </a:bodyPr>
          <a:lstStyle/>
          <a:p>
            <a:r>
              <a:rPr lang="en-US" sz="4800" b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Special Guest Speaker:</a:t>
            </a:r>
            <a: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4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Dr. Margaret Flowers</a:t>
            </a:r>
            <a:r>
              <a:rPr lang="en-US" sz="49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49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3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Popular </a:t>
            </a:r>
            <a:r>
              <a:rPr lang="en-US" sz="3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Resistance/FlushTheTPP Campaign</a:t>
            </a:r>
            <a:r>
              <a:rPr lang="en-US" sz="3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								</a:t>
            </a:r>
            <a:r>
              <a:rPr lang="en-US" sz="3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●</a:t>
            </a:r>
            <a:r>
              <a:rPr 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Campaign Update</a:t>
            </a:r>
            <a:br>
              <a:rPr 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		</a:t>
            </a:r>
            <a:r>
              <a:rPr lang="en-US" sz="3100" dirty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100" dirty="0" smtClean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●</a:t>
            </a:r>
            <a:r>
              <a:rPr lang="en-US" sz="3100" dirty="0" smtClean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Flush the TPP/Action </a:t>
            </a:r>
            <a:r>
              <a:rPr lang="en-US" sz="3100" dirty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</a:t>
            </a:r>
            <a:r>
              <a:rPr lang="en-US" sz="3100" dirty="0" smtClean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ap</a:t>
            </a:r>
            <a:br>
              <a:rPr lang="en-US" sz="3100" dirty="0" smtClean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100" dirty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100" dirty="0" smtClean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		   </a:t>
            </a:r>
            <a:r>
              <a:rPr lang="en-US" sz="3100" dirty="0" smtClean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Ideas for Creative Actions</a:t>
            </a:r>
            <a:r>
              <a:rPr lang="en-US" sz="3100" dirty="0" smtClean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			 </a:t>
            </a:r>
            <a:r>
              <a:rPr lang="en-US" sz="3200" dirty="0" smtClean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●GP SOTU/TPP Webinar</a:t>
            </a:r>
            <a:br>
              <a:rPr lang="en-US" sz="3200" dirty="0" smtClean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200" dirty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3200" dirty="0" smtClean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                  week before Presidents Day</a:t>
            </a:r>
            <a:br>
              <a:rPr lang="en-US" sz="3200" dirty="0" smtClean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						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 </a:t>
            </a:r>
            <a: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stopfasttrack@flushthetpp.org</a:t>
            </a:r>
            <a: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								</a:t>
            </a:r>
            <a:r>
              <a:rPr lang="en-US" sz="27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Website:</a:t>
            </a:r>
            <a:r>
              <a:rPr lang="en-US" sz="27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http://www.FlushtheTPP.org</a:t>
            </a:r>
            <a: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									  			 </a:t>
            </a:r>
            <a: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5"/>
              </a:rPr>
              <a:t>http://www.popularresistance.org</a:t>
            </a:r>
            <a: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				</a:t>
            </a:r>
            <a:r>
              <a:rPr lang="en-US" sz="27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  <a:r>
              <a:rPr lang="en-US" sz="27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Twitter: </a:t>
            </a:r>
            <a: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@FlushTheTPP</a:t>
            </a:r>
            <a:b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    Facebook: </a:t>
            </a:r>
            <a:r>
              <a:rPr lang="en-US" sz="27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https://www.facebook.com/FlushTheTPP</a:t>
            </a:r>
            <a:endParaRPr 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8187" y="2347390"/>
            <a:ext cx="2132099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53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1231" y="1550710"/>
            <a:ext cx="2743200" cy="2743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599" y="208723"/>
            <a:ext cx="11963401" cy="6417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en-US" sz="4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Stop </a:t>
            </a:r>
            <a:r>
              <a:rPr lang="en-US" sz="4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Fast Track Allies</a:t>
            </a:r>
            <a:r>
              <a:rPr lang="en-US" sz="4000" dirty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4000" dirty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000" dirty="0" smtClean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Evan Greer</a:t>
            </a:r>
            <a:r>
              <a:rPr lang="en-US" sz="4000" dirty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4000" dirty="0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Fight for the Future</a:t>
            </a:r>
            <a:endParaRPr lang="en-US" sz="4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>
              <a:lnSpc>
                <a:spcPts val="2000"/>
              </a:lnSpc>
            </a:pPr>
            <a:endParaRPr lang="en-US" sz="40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>
              <a:lnSpc>
                <a:spcPts val="2000"/>
              </a:lnSpc>
            </a:pP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</a:t>
            </a:r>
            <a:r>
              <a:rPr lang="en-US" sz="32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Reportback</a:t>
            </a: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</a:p>
          <a:p>
            <a:r>
              <a:rPr lang="en-US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Wyden Rally w/Oregon Fair Trade Coalition</a:t>
            </a:r>
          </a:p>
          <a:p>
            <a:r>
              <a:rPr lang="en-US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Link to photos: </a:t>
            </a:r>
            <a:r>
              <a:rPr lang="en-US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http://imgur.com/a/FOMuS</a:t>
            </a:r>
            <a:endParaRPr lang="en-US" sz="24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sz="2400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hlinkClick r:id="rId4"/>
            </a:endParaRPr>
          </a:p>
          <a:p>
            <a:pPr>
              <a:lnSpc>
                <a:spcPts val="2400"/>
              </a:lnSpc>
            </a:pPr>
            <a:r>
              <a:rPr lang="en-US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http</a:t>
            </a:r>
            <a:r>
              <a:rPr 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://</a:t>
            </a:r>
            <a:r>
              <a:rPr lang="en-US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www.stopfasttrack.com</a:t>
            </a:r>
            <a:r>
              <a:rPr lang="en-US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  </a:t>
            </a:r>
          </a:p>
          <a:p>
            <a:pPr>
              <a:lnSpc>
                <a:spcPts val="2400"/>
              </a:lnSpc>
            </a:pPr>
            <a:endParaRPr lang="en-US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>
              <a:lnSpc>
                <a:spcPts val="2800"/>
              </a:lnSpc>
            </a:pPr>
            <a:r>
              <a:rPr lang="en-US" sz="24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</a:t>
            </a: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Congressional Call in Day </a:t>
            </a:r>
          </a:p>
          <a:p>
            <a:pPr>
              <a:lnSpc>
                <a:spcPts val="2800"/>
              </a:lnSpc>
            </a:pP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Net Neutrality Update</a:t>
            </a:r>
          </a:p>
          <a:p>
            <a:pPr>
              <a:lnSpc>
                <a:spcPts val="2800"/>
              </a:lnSpc>
            </a:pP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Upcoming </a:t>
            </a:r>
            <a:r>
              <a:rPr lang="en-US" sz="2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StopFastTrack</a:t>
            </a: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/Save the Net Actions</a:t>
            </a:r>
          </a:p>
          <a:p>
            <a:pPr>
              <a:lnSpc>
                <a:spcPts val="2000"/>
              </a:lnSpc>
            </a:pPr>
            <a:endParaRPr lang="en-US" sz="24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</a:t>
            </a:r>
            <a:r>
              <a: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  <a:r>
              <a:rPr lang="en-US" sz="2800" dirty="0">
                <a:solidFill>
                  <a:srgbClr val="78D6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 </a:t>
            </a:r>
            <a:r>
              <a:rPr 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5"/>
              </a:rPr>
              <a:t>team@fightforthefuture.org</a:t>
            </a:r>
            <a:r>
              <a:rPr 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6"/>
              </a:rPr>
              <a:t>EvanGreer@Gmail.com</a:t>
            </a:r>
            <a:endParaRPr lang="en-US" sz="28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Website</a:t>
            </a:r>
            <a:r>
              <a:rPr 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 </a:t>
            </a:r>
            <a:r>
              <a:rPr 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7"/>
              </a:rPr>
              <a:t>https://</a:t>
            </a:r>
            <a:r>
              <a:rPr lang="en-US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7"/>
              </a:rPr>
              <a:t>www.fightforthefuture.org</a:t>
            </a:r>
            <a:endParaRPr lang="en-US" sz="28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sz="2800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8194" y="5863864"/>
            <a:ext cx="2984398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914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04" r="21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517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8043" y="0"/>
            <a:ext cx="11798300" cy="7007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00" dirty="0" smtClean="0">
                <a:solidFill>
                  <a:srgbClr val="00B0F0"/>
                </a:solidFill>
                <a:latin typeface="Arial Black" panose="020B0A04020102020204" pitchFamily="34" charset="0"/>
                <a:ea typeface="+mj-ea"/>
                <a:cs typeface="+mj-cs"/>
              </a:rPr>
              <a:t>National Stop </a:t>
            </a:r>
            <a:r>
              <a:rPr lang="en-US" sz="4200" dirty="0">
                <a:solidFill>
                  <a:srgbClr val="00B0F0"/>
                </a:solidFill>
                <a:latin typeface="Arial Black" panose="020B0A04020102020204" pitchFamily="34" charset="0"/>
                <a:ea typeface="+mj-ea"/>
                <a:cs typeface="+mj-cs"/>
              </a:rPr>
              <a:t>Fast Track </a:t>
            </a:r>
            <a:r>
              <a:rPr lang="en-US" sz="4200" dirty="0" smtClean="0">
                <a:solidFill>
                  <a:srgbClr val="00B0F0"/>
                </a:solidFill>
                <a:latin typeface="Arial Black" panose="020B0A04020102020204" pitchFamily="34" charset="0"/>
                <a:ea typeface="+mj-ea"/>
                <a:cs typeface="+mj-cs"/>
              </a:rPr>
              <a:t>Allies</a:t>
            </a:r>
          </a:p>
          <a:p>
            <a:r>
              <a:rPr lang="en-US" sz="4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Adam </a:t>
            </a:r>
            <a:r>
              <a:rPr lang="en-US" sz="44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Weissman</a:t>
            </a:r>
            <a:endParaRPr lang="en-US" sz="44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pPr>
              <a:lnSpc>
                <a:spcPts val="2000"/>
              </a:lnSpc>
            </a:pPr>
            <a:endParaRPr lang="en-US" sz="3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r>
              <a:rPr lang="en-US" sz="3600" dirty="0" err="1" smtClean="0">
                <a:solidFill>
                  <a:srgbClr val="31B3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TradeJustice</a:t>
            </a:r>
            <a:r>
              <a:rPr lang="en-US" sz="3600" dirty="0" smtClean="0">
                <a:solidFill>
                  <a:srgbClr val="31B3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, GJAE</a:t>
            </a:r>
          </a:p>
          <a:p>
            <a:endParaRPr lang="en-US" sz="3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pPr lvl="0"/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General 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information/Articles: 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lvl="0"/>
            <a:r>
              <a:rPr lang="en-US" sz="2800" dirty="0">
                <a:solidFill>
                  <a:srgbClr val="505050"/>
                </a:solidFill>
                <a:latin typeface="Arial Black" panose="020B0A04020102020204" pitchFamily="34" charset="0"/>
                <a:hlinkClick r:id="rId2"/>
              </a:rPr>
              <a:t>http://tradejustice.net</a:t>
            </a:r>
            <a:endParaRPr lang="en-US" sz="2800" dirty="0">
              <a:solidFill>
                <a:srgbClr val="505050"/>
              </a:solidFill>
              <a:latin typeface="Arial" panose="020B0604020202020204" pitchFamily="34" charset="0"/>
            </a:endParaRPr>
          </a:p>
          <a:p>
            <a:pPr>
              <a:lnSpc>
                <a:spcPts val="2000"/>
              </a:lnSpc>
            </a:pPr>
            <a:endParaRPr lang="en-US" sz="3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pPr>
              <a:lnSpc>
                <a:spcPts val="2400"/>
              </a:lnSpc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NYC: January 26 EMERGENCY TPP Talks Protest: </a:t>
            </a:r>
            <a:r>
              <a:rPr lang="en-US" sz="2400" dirty="0">
                <a:latin typeface="Arial Black" panose="020B0A04020102020204" pitchFamily="34" charset="0"/>
                <a:hlinkClick r:id="rId3"/>
              </a:rPr>
              <a:t>https://www.facebook.com/events/334278960105604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										         </a:t>
            </a:r>
          </a:p>
          <a:p>
            <a:r>
              <a:rPr 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Email: </a:t>
            </a:r>
            <a:r>
              <a:rPr lang="en-US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  <a:hlinkClick r:id="rId4"/>
              </a:rPr>
              <a:t>adam@tradejustice.net</a:t>
            </a:r>
            <a:r>
              <a:rPr lang="en-US" sz="3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3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endParaRPr lang="en-US" sz="10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r>
              <a:rPr 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Handouts/Downloads: </a:t>
            </a:r>
          </a:p>
          <a:p>
            <a:r>
              <a:rPr lang="en-US" sz="2400" u="sng" dirty="0" smtClean="0">
                <a:solidFill>
                  <a:srgbClr val="336699"/>
                </a:solidFill>
                <a:latin typeface="Arial Black" panose="020B0A04020102020204" pitchFamily="34" charset="0"/>
                <a:hlinkClick r:id="rId5"/>
              </a:rPr>
              <a:t>General </a:t>
            </a:r>
            <a:r>
              <a:rPr lang="en-US" sz="2400" u="sng" dirty="0">
                <a:solidFill>
                  <a:srgbClr val="336699"/>
                </a:solidFill>
                <a:latin typeface="Arial Black" panose="020B0A04020102020204" pitchFamily="34" charset="0"/>
                <a:hlinkClick r:id="rId5"/>
              </a:rPr>
              <a:t>Interest Flier (2 sided, 4 to a page)</a:t>
            </a:r>
            <a:r>
              <a:rPr lang="en-US" sz="2400" dirty="0">
                <a:solidFill>
                  <a:srgbClr val="505050"/>
                </a:solidFill>
                <a:latin typeface="Arial Black" panose="020B0A04020102020204" pitchFamily="34" charset="0"/>
              </a:rPr>
              <a:t/>
            </a:r>
            <a:br>
              <a:rPr lang="en-US" sz="2400" dirty="0">
                <a:solidFill>
                  <a:srgbClr val="505050"/>
                </a:solidFill>
                <a:latin typeface="Arial Black" panose="020B0A04020102020204" pitchFamily="34" charset="0"/>
              </a:rPr>
            </a:br>
            <a:r>
              <a:rPr lang="en-US" sz="2400" u="sng" dirty="0" smtClean="0">
                <a:solidFill>
                  <a:srgbClr val="336699"/>
                </a:solidFill>
                <a:latin typeface="Arial Black" panose="020B0A04020102020204" pitchFamily="34" charset="0"/>
                <a:hlinkClick r:id="rId6"/>
              </a:rPr>
              <a:t>Promo </a:t>
            </a:r>
            <a:r>
              <a:rPr lang="en-US" sz="2400" u="sng" dirty="0">
                <a:solidFill>
                  <a:srgbClr val="336699"/>
                </a:solidFill>
                <a:latin typeface="Arial Black" panose="020B0A04020102020204" pitchFamily="34" charset="0"/>
                <a:hlinkClick r:id="rId6"/>
              </a:rPr>
              <a:t>Flier Focusing on TPP Impacts on Communities of Color</a:t>
            </a:r>
            <a:r>
              <a:rPr lang="en-US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32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                  </a:t>
            </a:r>
            <a:endParaRPr lang="en-US" dirty="0"/>
          </a:p>
        </p:txBody>
      </p:sp>
      <p:pic>
        <p:nvPicPr>
          <p:cNvPr id="3" name="Picture 2" descr="Adam Gray Sweatshirt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732720" y="893018"/>
            <a:ext cx="1929336" cy="23774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32720" y="893018"/>
            <a:ext cx="1932599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792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237</Words>
  <Application>Microsoft Office PowerPoint</Application>
  <PresentationFormat>Widescreen</PresentationFormat>
  <Paragraphs>156</Paragraphs>
  <Slides>22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Arial Black</vt:lpstr>
      <vt:lpstr>Arial Narrow</vt:lpstr>
      <vt:lpstr>Calibri</vt:lpstr>
      <vt:lpstr>Century Gothic</vt:lpstr>
      <vt:lpstr>Impact</vt:lpstr>
      <vt:lpstr>Symbol</vt:lpstr>
      <vt:lpstr>Times New Roman</vt:lpstr>
      <vt:lpstr>Wingdings 3</vt:lpstr>
      <vt:lpstr>Ion</vt:lpstr>
      <vt:lpstr>                 National TPP Team Strategy Call             With Special Guest Speaker      Dr. Margaret Flowers        Popular Resistance     January 25, 2015  7:30 p.m. EST/4:30 PST            Call-In #: 605-562-3140    PIN: 951146  </vt:lpstr>
      <vt:lpstr>     WELCOME!        Elizabeth Warren       MoveOn Regional Organizer    National TPP Team Coordinator        Email: Liz.MoveOn@earthlink.net                                   Call structure and norms             Meeting room functions            Global TPP Team Page: PowerPoint/Report/Tools/Downloads         http://on.fb.me/O76Pxm               </vt:lpstr>
      <vt:lpstr>     Your TPP call host team:                   Tom Hocking – FB Global TPP Page       National Call Team Technical Adviser        MoveOn Regional Organizer, PA         Email: TWHocking@gmail.com                        Lisa Oldendorp – Chat Notes       National Call Team Chat Host       MoveOn Regional Organizer, NY       Email: eslsk8r@optonline.net</vt:lpstr>
      <vt:lpstr>  Post-meeting report+    Liz Amsden    National Call Team Co-Organizer    Call Notes/Campaign Updates     MoveOn Council Organizer CA     Email: LizAmsden@hotmail.com                                       Jan Swartzendruber            National Call Planning Team                       Call Notes/Post-Call Report            MoveOn Regional Organizer KS                         Email: JanInKansas2@gmail.com                                                         </vt:lpstr>
      <vt:lpstr>   National TPP Call Planning Team  Harriet Heywood National Call Team Co-Organizer MoveOn Regional Organizer FL Email: harrietheywood@gmail.com  Mara Cohen  National Team Core Group PDA Mass Criminalization Issue Team Global Climate Convergence Organizer, IL National TPP Team Chat Host  Email: MCMoveOn@gmail.com        </vt:lpstr>
      <vt:lpstr>Special Guest Speaker: Dr. Margaret Flowers Popular Resistance/FlushTheTPP Campaign           ●Campaign Update           ●Flush the TPP/Action Map             Ideas for Creative Actions             ●GP SOTU/TPP Webinar                        week before Presidents Day         Email: stopfasttrack@flushthetpp.org          Website: http://www.FlushtheTPP.org                 http://www.popularresistance.org              Twitter: @FlushTheTPP       Facebook: https://www.facebook.com/FlushTheTPP</vt:lpstr>
      <vt:lpstr>PowerPoint Presentation</vt:lpstr>
      <vt:lpstr>PowerPoint Presentation</vt:lpstr>
      <vt:lpstr>PowerPoint Presentation</vt:lpstr>
      <vt:lpstr>National Call Planning Team Stop Fast Track Allies Celeste Drake Trade and Globalization  Policy Specialist, AFL-CIO   ●New messaging (jobs) plus   tools for writing Congress  ●Flyers/handouts, talking points and more!                      Twitter: @CDrakeFairTrade              Email: CDrake@aflcio.org       </vt:lpstr>
      <vt:lpstr>Explaining the TPP Flyer</vt:lpstr>
      <vt:lpstr>No Fast Track Flyer / Handout for Rallies  and Events</vt:lpstr>
      <vt:lpstr>Sample “Contact Congress” recruitment letter  from CWA President Larry Cohen</vt:lpstr>
      <vt:lpstr>Sample  Fast Track  Letter  to send  Congress</vt:lpstr>
      <vt:lpstr>National Stop Fast Track Allies Kathryn Johnson Field Organizer, Public Citizen Global Trade Watch   Stop Fast Track Update:     ● The State of the Union address ● February Congressional Recess:    how we can take advantage of it ● Communications theme for next week: TPP = NAFTA+ ● Social Media initiatives around TPP and Fast Track                       Email: kjohnson@citizen.org                  Website: http://www.tradewatch.org                      TPP Resources: http://www.exposethetpp.org                   Facebook: www.facebook.com/GlobalTradeWatch                     Our blog: http://www.EyesOnTrade.org   </vt:lpstr>
      <vt:lpstr>PowerPoint Presentation</vt:lpstr>
      <vt:lpstr>PowerPoint Presentation</vt:lpstr>
      <vt:lpstr> National Call Planning Team  Stop Fast Track Allies  Andrea Miller Executive Director People Demanding Action Co-Executive Director Progressive Democrats of America     Email: amiller@pdamerica.org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2015-01-25T23:28:30Z</dcterms:created>
  <dcterms:modified xsi:type="dcterms:W3CDTF">2015-01-26T00:13:33Z</dcterms:modified>
</cp:coreProperties>
</file>