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1" r:id="rId4"/>
    <p:sldId id="259" r:id="rId5"/>
    <p:sldId id="258" r:id="rId6"/>
    <p:sldId id="260" r:id="rId7"/>
    <p:sldId id="261" r:id="rId8"/>
    <p:sldId id="262" r:id="rId9"/>
    <p:sldId id="269" r:id="rId10"/>
    <p:sldId id="263" r:id="rId11"/>
    <p:sldId id="264" r:id="rId12"/>
    <p:sldId id="272" r:id="rId13"/>
    <p:sldId id="265" r:id="rId14"/>
    <p:sldId id="268" r:id="rId15"/>
    <p:sldId id="267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7" autoAdjust="0"/>
    <p:restoredTop sz="94646" autoAdjust="0"/>
  </p:normalViewPr>
  <p:slideViewPr>
    <p:cSldViewPr snapToGrid="0" snapToObjects="1">
      <p:cViewPr varScale="1">
        <p:scale>
          <a:sx n="81" d="100"/>
          <a:sy n="81" d="100"/>
        </p:scale>
        <p:origin x="108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2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0"/>
          <p:cNvGrpSpPr/>
          <p:nvPr/>
        </p:nvGrpSpPr>
        <p:grpSpPr>
          <a:xfrm>
            <a:off x="-1" y="3379694"/>
            <a:ext cx="7543801" cy="2604247"/>
            <a:chOff x="-1" y="3379694"/>
            <a:chExt cx="7543801" cy="2604247"/>
          </a:xfrm>
        </p:grpSpPr>
        <p:grpSp>
          <p:nvGrpSpPr>
            <p:cNvPr id="9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5" name="Snip Single Corner Rectangle 14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Teardrop 12"/>
            <p:cNvSpPr/>
            <p:nvPr/>
          </p:nvSpPr>
          <p:spPr>
            <a:xfrm>
              <a:off x="681765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913281"/>
            <a:ext cx="5867400" cy="1470025"/>
          </a:xfrm>
        </p:spPr>
        <p:txBody>
          <a:bodyPr>
            <a:normAutofit/>
          </a:bodyPr>
          <a:lstStyle>
            <a:lvl1pPr algn="r"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396753"/>
            <a:ext cx="5867400" cy="573741"/>
          </a:xfrm>
        </p:spPr>
        <p:txBody>
          <a:bodyPr>
            <a:normAutofit/>
          </a:bodyPr>
          <a:lstStyle>
            <a:lvl1pPr marL="0" indent="0" algn="r">
              <a:spcBef>
                <a:spcPct val="0"/>
              </a:spcBef>
              <a:buNone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734076" y="4503737"/>
            <a:ext cx="2057400" cy="365125"/>
          </a:xfrm>
        </p:spPr>
        <p:txBody>
          <a:bodyPr lIns="91440" tIns="0" bIns="0" anchor="b" anchorCtr="0"/>
          <a:lstStyle>
            <a:lvl1pPr>
              <a:defRPr sz="14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1115196-1C6F-4784-83AC-30756D8F10B3}" type="datetimeFigureOut">
              <a:rPr lang="en-US" smtClean="0"/>
              <a:t>8/16/2015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356811" y="4503737"/>
            <a:ext cx="2057397" cy="365125"/>
          </a:xfrm>
        </p:spPr>
        <p:txBody>
          <a:bodyPr lIns="91440" tIns="0" bIns="0" anchor="t" anchorCtr="0"/>
          <a:lstStyle>
            <a:lvl1pPr algn="l">
              <a:defRPr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0"/>
          <p:cNvGrpSpPr/>
          <p:nvPr/>
        </p:nvGrpSpPr>
        <p:grpSpPr>
          <a:xfrm>
            <a:off x="228600" y="228600"/>
            <a:ext cx="4251960" cy="6387352"/>
            <a:chOff x="228600" y="228600"/>
            <a:chExt cx="4251960" cy="6387352"/>
          </a:xfrm>
        </p:grpSpPr>
        <p:sp>
          <p:nvSpPr>
            <p:cNvPr id="12" name="Snip Diagonal Corner Rectangle 11"/>
            <p:cNvSpPr/>
            <p:nvPr/>
          </p:nvSpPr>
          <p:spPr>
            <a:xfrm flipV="1">
              <a:off x="228600" y="228600"/>
              <a:ext cx="4251960" cy="6387352"/>
            </a:xfrm>
            <a:prstGeom prst="snip2DiagRect">
              <a:avLst>
                <a:gd name="adj1" fmla="val 0"/>
                <a:gd name="adj2" fmla="val 3794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Teardrop 12"/>
            <p:cNvSpPr>
              <a:spLocks noChangeAspect="1"/>
            </p:cNvSpPr>
            <p:nvPr/>
          </p:nvSpPr>
          <p:spPr>
            <a:xfrm>
              <a:off x="3886200" y="432548"/>
              <a:ext cx="355002" cy="355002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2176272"/>
            <a:ext cx="3657600" cy="1161288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4654475" y="228600"/>
            <a:ext cx="4251960" cy="6391656"/>
          </a:xfrm>
          <a:prstGeom prst="snip2DiagRect">
            <a:avLst>
              <a:gd name="adj1" fmla="val 0"/>
              <a:gd name="adj2" fmla="val 4017"/>
            </a:avLst>
          </a:prstGeo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Drag picture to placeholder or click icon to add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3342401"/>
            <a:ext cx="3657600" cy="259528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58952" y="6300216"/>
            <a:ext cx="1298448" cy="365125"/>
          </a:xfrm>
        </p:spPr>
        <p:txBody>
          <a:bodyPr/>
          <a:lstStyle/>
          <a:p>
            <a:fld id="{B1115196-1C6F-4784-83AC-30756D8F10B3}" type="datetimeFigureOut">
              <a:rPr lang="en-US" smtClean="0"/>
              <a:t>8/16/2015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57400" y="6300216"/>
            <a:ext cx="234086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1752" y="6300216"/>
            <a:ext cx="448056" cy="365125"/>
          </a:xfrm>
        </p:spPr>
        <p:txBody>
          <a:bodyPr/>
          <a:lstStyle>
            <a:lvl1pPr algn="l">
              <a:defRPr/>
            </a:lvl1pPr>
          </a:lstStyle>
          <a:p>
            <a:fld id="{19371D3E-5A18-49EB-AD2A-429AF165759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4648200"/>
            <a:ext cx="8686800" cy="1963271"/>
          </a:xfrm>
          <a:prstGeom prst="snip2DiagRect">
            <a:avLst>
              <a:gd name="adj1" fmla="val 0"/>
              <a:gd name="adj2" fmla="val 937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48200"/>
            <a:ext cx="8153400" cy="609600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8/16/2015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257799"/>
            <a:ext cx="8156448" cy="82027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ct val="0"/>
              </a:spcBef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 flipH="1">
            <a:off x="228600" y="228600"/>
            <a:ext cx="8677835" cy="4267200"/>
          </a:xfrm>
          <a:prstGeom prst="snip2DiagRect">
            <a:avLst>
              <a:gd name="adj1" fmla="val 0"/>
              <a:gd name="adj2" fmla="val 4332"/>
            </a:avLst>
          </a:prstGeo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Drag picture to placeholder or click icon to add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8/16/2015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8/16/2015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nip Diagonal Corner Rectangle 7"/>
          <p:cNvSpPr/>
          <p:nvPr/>
        </p:nvSpPr>
        <p:spPr>
          <a:xfrm flipV="1">
            <a:off x="228600" y="228600"/>
            <a:ext cx="8686800" cy="6387352"/>
          </a:xfrm>
          <a:prstGeom prst="snip2DiagRect">
            <a:avLst>
              <a:gd name="adj1" fmla="val 0"/>
              <a:gd name="adj2" fmla="val 2529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7600" y="838201"/>
            <a:ext cx="1219200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838201"/>
            <a:ext cx="6307138" cy="51054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8/16/2015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8/16/2015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/>
          <p:cNvGrpSpPr/>
          <p:nvPr/>
        </p:nvGrpSpPr>
        <p:grpSpPr>
          <a:xfrm>
            <a:off x="-1" y="3379694"/>
            <a:ext cx="7543801" cy="2604247"/>
            <a:chOff x="-1" y="3379694"/>
            <a:chExt cx="7543801" cy="2604247"/>
          </a:xfrm>
        </p:grpSpPr>
        <p:grpSp>
          <p:nvGrpSpPr>
            <p:cNvPr id="9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7" name="Snip Single Corner Rectangle 16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8" name="Straight Connector 17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ardrop 15"/>
            <p:cNvSpPr/>
            <p:nvPr/>
          </p:nvSpPr>
          <p:spPr>
            <a:xfrm>
              <a:off x="681765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913281"/>
            <a:ext cx="5867400" cy="1470025"/>
          </a:xfrm>
        </p:spPr>
        <p:txBody>
          <a:bodyPr>
            <a:normAutofit/>
          </a:bodyPr>
          <a:lstStyle>
            <a:lvl1pPr algn="r"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396753"/>
            <a:ext cx="5867400" cy="573741"/>
          </a:xfrm>
        </p:spPr>
        <p:txBody>
          <a:bodyPr>
            <a:normAutofit/>
          </a:bodyPr>
          <a:lstStyle>
            <a:lvl1pPr marL="0" indent="0" algn="r">
              <a:spcBef>
                <a:spcPct val="0"/>
              </a:spcBef>
              <a:buNone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734076" y="4503737"/>
            <a:ext cx="2057400" cy="365125"/>
          </a:xfrm>
        </p:spPr>
        <p:txBody>
          <a:bodyPr lIns="91440" tIns="0" bIns="0" anchor="b" anchorCtr="0"/>
          <a:lstStyle>
            <a:lvl1pPr>
              <a:defRPr sz="14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1115196-1C6F-4784-83AC-30756D8F10B3}" type="datetimeFigureOut">
              <a:rPr lang="en-US" smtClean="0"/>
              <a:t>8/16/2015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356811" y="4503737"/>
            <a:ext cx="2057397" cy="365125"/>
          </a:xfrm>
        </p:spPr>
        <p:txBody>
          <a:bodyPr lIns="91440" tIns="0" bIns="0" anchor="t" anchorCtr="0"/>
          <a:lstStyle>
            <a:lvl1pPr algn="l">
              <a:defRPr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0" y="676835"/>
            <a:ext cx="7543800" cy="2587752"/>
          </a:xfr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dirty="0" smtClean="0"/>
              <a:t>Drag picture to placeholder or click icon to add</a:t>
            </a: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 flipH="1">
            <a:off x="1600199" y="2126877"/>
            <a:ext cx="7543801" cy="2604247"/>
            <a:chOff x="-1" y="3379694"/>
            <a:chExt cx="7543801" cy="2604247"/>
          </a:xfrm>
        </p:grpSpPr>
        <p:grpSp>
          <p:nvGrpSpPr>
            <p:cNvPr id="7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0" name="Snip Single Corner Rectangle 9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1" name="Straight Connector 10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ardrop 8"/>
            <p:cNvSpPr/>
            <p:nvPr/>
          </p:nvSpPr>
          <p:spPr>
            <a:xfrm flipH="1">
              <a:off x="22859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105" y="2653553"/>
            <a:ext cx="5870448" cy="14721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6105" y="4134881"/>
            <a:ext cx="5870448" cy="57607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8033590" y="3475037"/>
            <a:ext cx="1828801" cy="365125"/>
          </a:xfrm>
        </p:spPr>
        <p:txBody>
          <a:bodyPr vert="horz" lIns="91440" tIns="0" rIns="91440" bIns="0" rtlCol="0" anchor="t" anchorCtr="0"/>
          <a:lstStyle>
            <a:lvl1pPr marL="0" algn="l" defTabSz="914400" rtl="0" eaLnBrk="1" latinLnBrk="0" hangingPunct="1">
              <a:defRPr sz="1100" b="1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7658009" y="3475037"/>
            <a:ext cx="1828800" cy="365125"/>
          </a:xfrm>
        </p:spPr>
        <p:txBody>
          <a:bodyPr vert="horz" lIns="91440" tIns="0" rIns="91440" bIns="0" rtlCol="0" anchor="b" anchorCtr="0"/>
          <a:lstStyle>
            <a:lvl1pPr marL="0" algn="l" defTabSz="914400" rtl="0" eaLnBrk="1" latinLnBrk="0" hangingPunct="1">
              <a:defRPr sz="14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B1115196-1C6F-4784-83AC-30756D8F10B3}" type="datetimeFigureOut">
              <a:rPr lang="en-US" smtClean="0"/>
              <a:t>8/16/2015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nip Diagonal Corner Rectangle 10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Snip Diagonal Corner Rectangle 11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1" y="1981201"/>
            <a:ext cx="365760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5351" y="1981201"/>
            <a:ext cx="365760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344488">
              <a:defRPr sz="1800"/>
            </a:lvl6pPr>
            <a:lvl7pPr marL="1946275" indent="-344488">
              <a:defRPr sz="1800"/>
            </a:lvl7pPr>
            <a:lvl8pPr marL="1946275" indent="-344488">
              <a:defRPr sz="1800"/>
            </a:lvl8pPr>
            <a:lvl9pPr marL="1946275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8/16/2015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nip Diagonal Corner Rectangle 11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Snip Diagonal Corner Rectangle 12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52426"/>
            <a:ext cx="3657600" cy="868362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743200"/>
            <a:ext cx="3657600" cy="3213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1" y="1852426"/>
            <a:ext cx="3657600" cy="868362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1" y="2743200"/>
            <a:ext cx="3657600" cy="3213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8/16/2015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8/16/2015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nip Diagonal Corner Rectangle 5"/>
          <p:cNvSpPr/>
          <p:nvPr/>
        </p:nvSpPr>
        <p:spPr>
          <a:xfrm flipV="1">
            <a:off x="228600" y="228600"/>
            <a:ext cx="8686800" cy="6387352"/>
          </a:xfrm>
          <a:prstGeom prst="snip2DiagRect">
            <a:avLst>
              <a:gd name="adj1" fmla="val 0"/>
              <a:gd name="adj2" fmla="val 2529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8/16/2015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228600" y="228600"/>
            <a:ext cx="4251960" cy="6387352"/>
            <a:chOff x="228600" y="228600"/>
            <a:chExt cx="4251960" cy="6387352"/>
          </a:xfrm>
        </p:grpSpPr>
        <p:sp>
          <p:nvSpPr>
            <p:cNvPr id="13" name="Snip Diagonal Corner Rectangle 12"/>
            <p:cNvSpPr/>
            <p:nvPr/>
          </p:nvSpPr>
          <p:spPr>
            <a:xfrm flipV="1">
              <a:off x="228600" y="228600"/>
              <a:ext cx="4251960" cy="6387352"/>
            </a:xfrm>
            <a:prstGeom prst="snip2DiagRect">
              <a:avLst>
                <a:gd name="adj1" fmla="val 0"/>
                <a:gd name="adj2" fmla="val 3794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Teardrop 13"/>
            <p:cNvSpPr>
              <a:spLocks noChangeAspect="1"/>
            </p:cNvSpPr>
            <p:nvPr/>
          </p:nvSpPr>
          <p:spPr>
            <a:xfrm>
              <a:off x="3886200" y="432548"/>
              <a:ext cx="355002" cy="355002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5" name="Snip Diagonal Corner Rectangle 14"/>
          <p:cNvSpPr/>
          <p:nvPr/>
        </p:nvSpPr>
        <p:spPr>
          <a:xfrm flipV="1">
            <a:off x="4648200" y="228600"/>
            <a:ext cx="4251960" cy="6387352"/>
          </a:xfrm>
          <a:prstGeom prst="snip2DiagRect">
            <a:avLst>
              <a:gd name="adj1" fmla="val 0"/>
              <a:gd name="adj2" fmla="val 379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" y="2177303"/>
            <a:ext cx="3657600" cy="1162050"/>
          </a:xfrm>
        </p:spPr>
        <p:txBody>
          <a:bodyPr anchor="b">
            <a:normAutofit/>
          </a:bodyPr>
          <a:lstStyle>
            <a:lvl1pPr algn="l">
              <a:defRPr sz="30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5380" y="609600"/>
            <a:ext cx="3657600" cy="53340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80" y="3352799"/>
            <a:ext cx="3657600" cy="2590801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2000" y="6297706"/>
            <a:ext cx="1295400" cy="365125"/>
          </a:xfrm>
        </p:spPr>
        <p:txBody>
          <a:bodyPr/>
          <a:lstStyle/>
          <a:p>
            <a:fld id="{B1115196-1C6F-4784-83AC-30756D8F10B3}" type="datetimeFigureOut">
              <a:rPr lang="en-US" smtClean="0"/>
              <a:t>8/16/2015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57400" y="6297706"/>
            <a:ext cx="2339788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4800" y="6297706"/>
            <a:ext cx="443753" cy="365125"/>
          </a:xfrm>
        </p:spPr>
        <p:txBody>
          <a:bodyPr/>
          <a:lstStyle>
            <a:lvl1pPr algn="l">
              <a:defRPr/>
            </a:lvl1pPr>
          </a:lstStyle>
          <a:p>
            <a:fld id="{19371D3E-5A18-49EB-AD2A-429AF165759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949824"/>
            <a:ext cx="7583488" cy="4007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624391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B1115196-1C6F-4784-83AC-30756D8F10B3}" type="datetimeFigureOut">
              <a:rPr lang="en-US" smtClean="0"/>
              <a:t>8/16/2015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67400" y="62484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24840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9371D3E-5A18-49EB-AD2A-429AF165759F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SzPct val="90000"/>
        <a:buFont typeface="Wingdings 2" pitchFamily="18" charset="2"/>
        <a:buChar char=""/>
        <a:defRPr sz="22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20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login.meetcheap.com/conference,87610294" TargetMode="External"/><Relationship Id="rId2" Type="http://schemas.openxmlformats.org/officeDocument/2006/relationships/hyperlink" Target="https://actionnetwork.org/events/ca-climate-leadership-cal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focus.senate.ca.gov/climate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Welcome  </a:t>
            </a:r>
            <a:br>
              <a:rPr lang="en-US" dirty="0" smtClean="0"/>
            </a:br>
            <a:r>
              <a:rPr lang="en-US" dirty="0" smtClean="0"/>
              <a:t>California Clean Climate Coalition Kick-off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Sunday , August 16</a:t>
            </a:r>
            <a:r>
              <a:rPr lang="en-US" baseline="30000" dirty="0" smtClean="0"/>
              <a:t>th</a:t>
            </a:r>
            <a:r>
              <a:rPr lang="en-US" dirty="0" smtClean="0"/>
              <a:t> 2015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10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947085"/>
          </a:xfrm>
        </p:spPr>
        <p:txBody>
          <a:bodyPr/>
          <a:lstStyle/>
          <a:p>
            <a:pPr algn="ctr"/>
            <a:r>
              <a:rPr lang="en-US" dirty="0" smtClean="0"/>
              <a:t>Full Climate Bill Package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949823"/>
            <a:ext cx="7583488" cy="4318803"/>
          </a:xfrm>
        </p:spPr>
        <p:txBody>
          <a:bodyPr>
            <a:normAutofit/>
          </a:bodyPr>
          <a:lstStyle/>
          <a:p>
            <a:r>
              <a:rPr lang="en-US" dirty="0"/>
              <a:t>SB 246 (Wieckowski) Climate Adaptation</a:t>
            </a:r>
          </a:p>
          <a:p>
            <a:r>
              <a:rPr lang="en-US" dirty="0"/>
              <a:t>SB 367 (Wolk) Agriculture Climate Benefits Act</a:t>
            </a:r>
          </a:p>
          <a:p>
            <a:r>
              <a:rPr lang="en-US" dirty="0"/>
              <a:t>SB 379 (Jackson) Climate Adaptation</a:t>
            </a:r>
          </a:p>
          <a:p>
            <a:r>
              <a:rPr lang="en-US" dirty="0"/>
              <a:t>SB 398 (Leyva) Green Assistance Program</a:t>
            </a:r>
          </a:p>
          <a:p>
            <a:r>
              <a:rPr lang="en-US" dirty="0"/>
              <a:t>SB 758 (Block) Atmospheric Rivers</a:t>
            </a:r>
          </a:p>
          <a:p>
            <a:r>
              <a:rPr lang="en-US" dirty="0"/>
              <a:t>SB 788 (McGuire &amp; Jackson) California Coastal Protection Act of </a:t>
            </a:r>
            <a:r>
              <a:rPr lang="en-US" dirty="0" smtClean="0"/>
              <a:t>2015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12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933575"/>
          </a:xfrm>
        </p:spPr>
        <p:txBody>
          <a:bodyPr/>
          <a:lstStyle/>
          <a:p>
            <a:pPr algn="ctr"/>
            <a:r>
              <a:rPr lang="en-US" dirty="0" smtClean="0"/>
              <a:t>Timeline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POLITICAL CALCULUS</a:t>
            </a:r>
          </a:p>
          <a:p>
            <a:pPr>
              <a:buFont typeface="Courier New"/>
              <a:buChar char="o"/>
            </a:pPr>
            <a:r>
              <a:rPr lang="en-US" dirty="0" smtClean="0"/>
              <a:t>CDP Exec. Board endorsed SB 350 SB 32, SB 185, SB 788</a:t>
            </a:r>
          </a:p>
          <a:p>
            <a:pPr>
              <a:buFont typeface="Courier New"/>
              <a:buChar char="o"/>
            </a:pPr>
            <a:r>
              <a:rPr lang="en-US" dirty="0" smtClean="0"/>
              <a:t>Ca. State Assembly Session Opens Tomorrow</a:t>
            </a:r>
          </a:p>
          <a:p>
            <a:pPr>
              <a:buFont typeface="Courier New"/>
              <a:buChar char="o"/>
            </a:pPr>
            <a:r>
              <a:rPr lang="en-US" dirty="0" smtClean="0"/>
              <a:t>Appropriations Committee – Vote on Wed. </a:t>
            </a:r>
          </a:p>
          <a:p>
            <a:pPr>
              <a:buFont typeface="Courier New"/>
              <a:buChar char="o"/>
            </a:pPr>
            <a:r>
              <a:rPr lang="en-US" dirty="0" smtClean="0"/>
              <a:t>Then to the floor</a:t>
            </a:r>
            <a:endParaRPr lang="en-US" dirty="0"/>
          </a:p>
          <a:p>
            <a:pPr>
              <a:buFont typeface="Courier New"/>
              <a:buChar char="o"/>
            </a:pPr>
            <a:r>
              <a:rPr lang="en-US" dirty="0" smtClean="0"/>
              <a:t>That’s when they must hear from us……</a:t>
            </a:r>
          </a:p>
        </p:txBody>
      </p:sp>
    </p:spTree>
    <p:extLst>
      <p:ext uri="{BB962C8B-B14F-4D97-AF65-F5344CB8AC3E}">
        <p14:creationId xmlns:p14="http://schemas.microsoft.com/office/powerpoint/2010/main" val="234381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804066"/>
          </a:xfrm>
        </p:spPr>
        <p:txBody>
          <a:bodyPr/>
          <a:lstStyle/>
          <a:p>
            <a:pPr algn="ctr"/>
            <a:r>
              <a:rPr lang="en-US" dirty="0" smtClean="0"/>
              <a:t>Committee on Appropriations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779463" y="1610566"/>
            <a:ext cx="3657600" cy="379727"/>
          </a:xfrm>
        </p:spPr>
        <p:txBody>
          <a:bodyPr/>
          <a:lstStyle/>
          <a:p>
            <a:r>
              <a:rPr lang="en-US" dirty="0" smtClean="0">
                <a:solidFill>
                  <a:schemeClr val="bg2"/>
                </a:solidFill>
              </a:rPr>
              <a:t>Democrats 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379704" y="2108139"/>
            <a:ext cx="4150561" cy="4373408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lnSpc>
                <a:spcPct val="50000"/>
              </a:lnSpc>
              <a:buFont typeface="+mj-lt"/>
              <a:buAutoNum type="arabicPeriod"/>
            </a:pPr>
            <a:r>
              <a:rPr lang="en-US" dirty="0" smtClean="0"/>
              <a:t>Jimmy Gomez, Chair</a:t>
            </a:r>
          </a:p>
          <a:p>
            <a:pPr marL="457200" indent="-457200">
              <a:lnSpc>
                <a:spcPct val="50000"/>
              </a:lnSpc>
              <a:buFont typeface="+mj-lt"/>
              <a:buAutoNum type="arabicPeriod"/>
            </a:pPr>
            <a:r>
              <a:rPr lang="en-US" dirty="0" smtClean="0"/>
              <a:t>Richard Bloom </a:t>
            </a:r>
          </a:p>
          <a:p>
            <a:pPr marL="457200" indent="-457200">
              <a:lnSpc>
                <a:spcPct val="50000"/>
              </a:lnSpc>
              <a:buFont typeface="+mj-lt"/>
              <a:buAutoNum type="arabicPeriod"/>
            </a:pPr>
            <a:r>
              <a:rPr lang="en-US" dirty="0" smtClean="0"/>
              <a:t>Rob Bonta</a:t>
            </a:r>
          </a:p>
          <a:p>
            <a:pPr marL="457200" indent="-457200">
              <a:lnSpc>
                <a:spcPct val="50000"/>
              </a:lnSpc>
              <a:buFont typeface="+mj-lt"/>
              <a:buAutoNum type="arabicPeriod"/>
            </a:pPr>
            <a:r>
              <a:rPr lang="en-US" dirty="0" smtClean="0"/>
              <a:t>Ian Charles Calderon</a:t>
            </a:r>
          </a:p>
          <a:p>
            <a:pPr marL="457200" indent="-457200">
              <a:lnSpc>
                <a:spcPct val="50000"/>
              </a:lnSpc>
              <a:buFont typeface="+mj-lt"/>
              <a:buAutoNum type="arabicPeriod"/>
            </a:pPr>
            <a:r>
              <a:rPr lang="en-US" dirty="0" smtClean="0"/>
              <a:t>Tom Daly</a:t>
            </a:r>
          </a:p>
          <a:p>
            <a:pPr marL="457200" indent="-457200">
              <a:lnSpc>
                <a:spcPct val="50000"/>
              </a:lnSpc>
              <a:buFont typeface="+mj-lt"/>
              <a:buAutoNum type="arabicPeriod"/>
            </a:pPr>
            <a:r>
              <a:rPr lang="en-US" dirty="0" smtClean="0"/>
              <a:t>Susan Talamantes Eggman</a:t>
            </a:r>
          </a:p>
          <a:p>
            <a:pPr marL="457200" indent="-457200">
              <a:lnSpc>
                <a:spcPct val="50000"/>
              </a:lnSpc>
              <a:buFont typeface="+mj-lt"/>
              <a:buAutoNum type="arabicPeriod"/>
            </a:pPr>
            <a:r>
              <a:rPr lang="en-US" dirty="0" smtClean="0"/>
              <a:t>Eduardo Garcia</a:t>
            </a:r>
          </a:p>
          <a:p>
            <a:pPr marL="457200" indent="-457200">
              <a:lnSpc>
                <a:spcPct val="50000"/>
              </a:lnSpc>
              <a:buFont typeface="+mj-lt"/>
              <a:buAutoNum type="arabicPeriod"/>
            </a:pPr>
            <a:r>
              <a:rPr lang="en-US" dirty="0" smtClean="0"/>
              <a:t>Chris Holden</a:t>
            </a:r>
          </a:p>
          <a:p>
            <a:pPr marL="457200" indent="-457200">
              <a:lnSpc>
                <a:spcPct val="50000"/>
              </a:lnSpc>
              <a:buFont typeface="+mj-lt"/>
              <a:buAutoNum type="arabicPeriod"/>
            </a:pPr>
            <a:r>
              <a:rPr lang="en-US" dirty="0" smtClean="0"/>
              <a:t>Bill Quirk</a:t>
            </a:r>
          </a:p>
          <a:p>
            <a:pPr marL="457200" indent="-457200">
              <a:lnSpc>
                <a:spcPct val="50000"/>
              </a:lnSpc>
              <a:buFont typeface="+mj-lt"/>
              <a:buAutoNum type="arabicPeriod"/>
            </a:pPr>
            <a:r>
              <a:rPr lang="en-US" dirty="0" smtClean="0"/>
              <a:t>Anthony Rendon</a:t>
            </a:r>
          </a:p>
          <a:p>
            <a:pPr marL="457200" indent="-457200">
              <a:lnSpc>
                <a:spcPct val="50000"/>
              </a:lnSpc>
              <a:buFont typeface="+mj-lt"/>
              <a:buAutoNum type="arabicPeriod"/>
            </a:pPr>
            <a:r>
              <a:rPr lang="en-US" dirty="0" smtClean="0"/>
              <a:t>Shirley Weber</a:t>
            </a:r>
          </a:p>
          <a:p>
            <a:pPr marL="457200" indent="-457200">
              <a:lnSpc>
                <a:spcPct val="50000"/>
              </a:lnSpc>
              <a:buFont typeface="+mj-lt"/>
              <a:buAutoNum type="arabicPeriod"/>
            </a:pPr>
            <a:r>
              <a:rPr lang="en-US" dirty="0" smtClean="0"/>
              <a:t>Jim Wood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705351" y="1610566"/>
            <a:ext cx="3657600" cy="379727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Republicans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530265" y="2108139"/>
            <a:ext cx="3832686" cy="3848161"/>
          </a:xfrm>
        </p:spPr>
        <p:txBody>
          <a:bodyPr/>
          <a:lstStyle/>
          <a:p>
            <a:pPr marL="457200" indent="-457200">
              <a:lnSpc>
                <a:spcPct val="50000"/>
              </a:lnSpc>
              <a:buFont typeface="+mj-lt"/>
              <a:buAutoNum type="arabicPeriod"/>
            </a:pPr>
            <a:r>
              <a:rPr lang="en-US" dirty="0" smtClean="0"/>
              <a:t>Frank Bigelow, Vice Chair</a:t>
            </a:r>
          </a:p>
          <a:p>
            <a:pPr marL="457200" indent="-457200">
              <a:lnSpc>
                <a:spcPct val="50000"/>
              </a:lnSpc>
              <a:buFont typeface="+mj-lt"/>
              <a:buAutoNum type="arabicPeriod"/>
            </a:pPr>
            <a:r>
              <a:rPr lang="en-US" dirty="0" smtClean="0"/>
              <a:t>Ling-Ling Chang</a:t>
            </a:r>
          </a:p>
          <a:p>
            <a:pPr marL="457200" indent="-457200">
              <a:lnSpc>
                <a:spcPct val="50000"/>
              </a:lnSpc>
              <a:buFont typeface="+mj-lt"/>
              <a:buAutoNum type="arabicPeriod"/>
            </a:pPr>
            <a:r>
              <a:rPr lang="en-US" dirty="0" smtClean="0"/>
              <a:t>Brian Jones</a:t>
            </a:r>
          </a:p>
          <a:p>
            <a:pPr marL="457200" indent="-457200">
              <a:lnSpc>
                <a:spcPct val="50000"/>
              </a:lnSpc>
              <a:buFont typeface="+mj-lt"/>
              <a:buAutoNum type="arabicPeriod"/>
            </a:pPr>
            <a:r>
              <a:rPr lang="en-US" dirty="0" smtClean="0"/>
              <a:t>Donald P. Wagner</a:t>
            </a:r>
          </a:p>
          <a:p>
            <a:pPr marL="457200" indent="-457200">
              <a:lnSpc>
                <a:spcPct val="50000"/>
              </a:lnSpc>
              <a:buFont typeface="+mj-lt"/>
              <a:buAutoNum type="arabicPeriod"/>
            </a:pPr>
            <a:r>
              <a:rPr lang="en-US" dirty="0" smtClean="0"/>
              <a:t>James Gallagher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768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405299"/>
            <a:ext cx="7583488" cy="756559"/>
          </a:xfrm>
        </p:spPr>
        <p:txBody>
          <a:bodyPr/>
          <a:lstStyle/>
          <a:p>
            <a:pPr algn="ctr"/>
            <a:r>
              <a:rPr lang="en-US" dirty="0" smtClean="0"/>
              <a:t>Next Steps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Petition to Governor Jerry Brown </a:t>
            </a:r>
          </a:p>
          <a:p>
            <a:r>
              <a:rPr lang="en-US" dirty="0" smtClean="0"/>
              <a:t>Assembly District Office Visits </a:t>
            </a:r>
          </a:p>
          <a:p>
            <a:r>
              <a:rPr lang="en-US" dirty="0" smtClean="0"/>
              <a:t>Assembly Office Phone Call and Letter Writing Campaigns </a:t>
            </a:r>
          </a:p>
          <a:p>
            <a:r>
              <a:rPr lang="en-US" dirty="0" smtClean="0"/>
              <a:t>Petitions to key Assembly Members </a:t>
            </a:r>
            <a:endParaRPr lang="en-US" dirty="0"/>
          </a:p>
          <a:p>
            <a:r>
              <a:rPr lang="en-US" dirty="0" smtClean="0"/>
              <a:t>Coalition Calls  Each Sunday until the vote is complete </a:t>
            </a:r>
          </a:p>
          <a:p>
            <a:pPr lvl="1"/>
            <a:r>
              <a:rPr lang="en-US" dirty="0" smtClean="0"/>
              <a:t>Same number </a:t>
            </a:r>
          </a:p>
          <a:p>
            <a:pPr lvl="1"/>
            <a:r>
              <a:rPr lang="en-US" dirty="0" smtClean="0"/>
              <a:t>Same Webinar Room </a:t>
            </a:r>
          </a:p>
          <a:p>
            <a:r>
              <a:rPr lang="en-US" dirty="0" smtClean="0"/>
              <a:t>RSVP  -Invite Friends – Spread the word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04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95275"/>
            <a:ext cx="7583488" cy="933450"/>
          </a:xfrm>
        </p:spPr>
        <p:txBody>
          <a:bodyPr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2260600"/>
            <a:ext cx="35052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6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95275"/>
            <a:ext cx="7583488" cy="933450"/>
          </a:xfrm>
        </p:spPr>
        <p:txBody>
          <a:bodyPr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00"/>
            <a:ext cx="9144000" cy="6720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05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839005"/>
          </a:xfrm>
        </p:spPr>
        <p:txBody>
          <a:bodyPr/>
          <a:lstStyle/>
          <a:p>
            <a:pPr algn="ctr"/>
            <a:r>
              <a:rPr lang="en-US" dirty="0" smtClean="0"/>
              <a:t>   California Clean Climate Coalition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949824"/>
            <a:ext cx="7583488" cy="434840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800" b="1" dirty="0" smtClean="0"/>
              <a:t>Your hosts</a:t>
            </a:r>
          </a:p>
          <a:p>
            <a:pPr marL="0" indent="0" algn="ctr">
              <a:buNone/>
            </a:pPr>
            <a:endParaRPr lang="en-US" sz="2800" b="1" dirty="0"/>
          </a:p>
          <a:p>
            <a:pPr marL="0" indent="0">
              <a:buNone/>
            </a:pPr>
            <a:r>
              <a:rPr lang="en-US" b="1" dirty="0" smtClean="0"/>
              <a:t>Russell Greene 	</a:t>
            </a:r>
            <a:r>
              <a:rPr lang="en-US" dirty="0" smtClean="0"/>
              <a:t>	                                    </a:t>
            </a:r>
            <a:r>
              <a:rPr lang="en-US" b="1" dirty="0" smtClean="0"/>
              <a:t>R.L. Miller 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en-US" sz="1800" dirty="0" smtClean="0"/>
              <a:t>Board President,				Co-Founder, 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en-US" sz="1800" dirty="0" smtClean="0"/>
              <a:t>People Demanding Action 			Climate Hawks Vote 	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en-US" sz="1800" dirty="0" smtClean="0"/>
              <a:t>Vice Chair, Legislation 			Chair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en-US" sz="1800" dirty="0" smtClean="0"/>
              <a:t>CDP,  Environmental Caucus 			CDP</a:t>
            </a:r>
            <a:r>
              <a:rPr lang="en-US" sz="1800" dirty="0"/>
              <a:t>,  Environmental Caucus </a:t>
            </a:r>
            <a:r>
              <a:rPr lang="en-US" sz="1800" dirty="0" smtClean="0"/>
              <a:t>		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en-US" sz="1800" dirty="0"/>
              <a:t>	</a:t>
            </a:r>
            <a:r>
              <a:rPr lang="en-US" sz="1800" dirty="0" smtClean="0"/>
              <a:t>		</a:t>
            </a:r>
            <a:endParaRPr lang="en-US" sz="1800" dirty="0"/>
          </a:p>
          <a:p>
            <a:pPr marL="0" indent="0">
              <a:lnSpc>
                <a:spcPct val="50000"/>
              </a:lnSpc>
              <a:buNone/>
            </a:pPr>
            <a:r>
              <a:rPr lang="en-US" sz="1800" dirty="0" smtClean="0"/>
              <a:t>		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en-US" sz="1800" dirty="0" smtClean="0"/>
              <a:t>		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en-US" sz="1800" dirty="0" smtClean="0"/>
              <a:t>						</a:t>
            </a:r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463" y="4918492"/>
            <a:ext cx="1123565" cy="13797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9183" y="4727899"/>
            <a:ext cx="1687051" cy="16893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9911" y="3562482"/>
            <a:ext cx="3928507" cy="508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3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Andrea Miller </a:t>
            </a:r>
            <a:endParaRPr lang="en-US" sz="36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Executive Director, </a:t>
            </a:r>
          </a:p>
          <a:p>
            <a:r>
              <a:rPr lang="en-US" sz="2000" dirty="0" smtClean="0"/>
              <a:t>People Demanding Action </a:t>
            </a:r>
            <a:endParaRPr lang="en-US" sz="20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4" r="15714"/>
          <a:stretch>
            <a:fillRect/>
          </a:stretch>
        </p:blipFill>
        <p:spPr>
          <a:xfrm>
            <a:off x="5298898" y="1387688"/>
            <a:ext cx="3120063" cy="4550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073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933575"/>
          </a:xfrm>
        </p:spPr>
        <p:txBody>
          <a:bodyPr/>
          <a:lstStyle/>
          <a:p>
            <a:pPr algn="ctr"/>
            <a:r>
              <a:rPr lang="en-US" dirty="0"/>
              <a:t> </a:t>
            </a:r>
            <a:r>
              <a:rPr lang="en-US" dirty="0" smtClean="0"/>
              <a:t> Technical Stuff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RSVP for the call </a:t>
            </a: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://actionnetwork.org/events/ca-climate-leadership-</a:t>
            </a:r>
            <a:r>
              <a:rPr lang="en-US" dirty="0" smtClean="0">
                <a:hlinkClick r:id="rId2"/>
              </a:rPr>
              <a:t>call</a:t>
            </a:r>
            <a:r>
              <a:rPr lang="en-US" dirty="0" smtClean="0"/>
              <a:t> </a:t>
            </a:r>
          </a:p>
          <a:p>
            <a:r>
              <a:rPr lang="en-US" dirty="0" smtClean="0"/>
              <a:t>DIAL IN :    605 562 3140     pin 698570#</a:t>
            </a:r>
            <a:endParaRPr lang="en-US" dirty="0"/>
          </a:p>
          <a:p>
            <a:r>
              <a:rPr lang="en-US" dirty="0" smtClean="0"/>
              <a:t>VIEW THE WEBINAR</a:t>
            </a:r>
            <a:r>
              <a:rPr lang="en-US" dirty="0">
                <a:hlinkClick r:id="rId3"/>
              </a:rPr>
              <a:t>http://login.meetcheap.com/conference,</a:t>
            </a:r>
            <a:r>
              <a:rPr lang="en-US" dirty="0" smtClean="0">
                <a:hlinkClick r:id="rId3"/>
              </a:rPr>
              <a:t>87610294</a:t>
            </a:r>
            <a:endParaRPr lang="en-US" dirty="0" smtClean="0"/>
          </a:p>
          <a:p>
            <a:r>
              <a:rPr lang="en-US" dirty="0" smtClean="0"/>
              <a:t>JOIN THE DISCUSSION BOARD  </a:t>
            </a:r>
            <a:endParaRPr lang="en-US" dirty="0"/>
          </a:p>
          <a:p>
            <a:r>
              <a:rPr lang="en-US" dirty="0" smtClean="0"/>
              <a:t>REVIEW THE LEGISLATION: </a:t>
            </a:r>
            <a:r>
              <a:rPr lang="en-US" dirty="0" smtClean="0">
                <a:hlinkClick r:id="rId4"/>
              </a:rPr>
              <a:t>http</a:t>
            </a:r>
            <a:r>
              <a:rPr lang="en-US" dirty="0">
                <a:hlinkClick r:id="rId4"/>
              </a:rPr>
              <a:t>://focus.senate.ca.gov/</a:t>
            </a:r>
            <a:r>
              <a:rPr lang="en-US" dirty="0" smtClean="0">
                <a:hlinkClick r:id="rId4"/>
              </a:rPr>
              <a:t>climate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57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866025"/>
          </a:xfrm>
        </p:spPr>
        <p:txBody>
          <a:bodyPr/>
          <a:lstStyle/>
          <a:p>
            <a:pPr algn="ctr"/>
            <a:r>
              <a:rPr lang="en-US" dirty="0" smtClean="0"/>
              <a:t>California Clean Climate Coalition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-What are the CCCC’s objectives?</a:t>
            </a:r>
          </a:p>
          <a:p>
            <a:pPr marL="0" indent="0">
              <a:buNone/>
            </a:pPr>
            <a:r>
              <a:rPr lang="en-US" dirty="0" smtClean="0"/>
              <a:t>-Timeline </a:t>
            </a:r>
          </a:p>
          <a:p>
            <a:pPr marL="0" indent="0">
              <a:buNone/>
            </a:pPr>
            <a:r>
              <a:rPr lang="en-US" dirty="0" smtClean="0"/>
              <a:t>-Tonight’s Agenda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</a:t>
            </a:r>
            <a:r>
              <a:rPr lang="en-US" sz="2400" b="1" dirty="0" smtClean="0"/>
              <a:t>Bill McKibben </a:t>
            </a:r>
            <a:r>
              <a:rPr lang="en-US" dirty="0" smtClean="0"/>
              <a:t>on California’s Climate Leadership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-Senate President pro tem </a:t>
            </a:r>
            <a:r>
              <a:rPr lang="en-US" sz="2400" b="1" dirty="0" smtClean="0"/>
              <a:t>Kevin de León </a:t>
            </a:r>
            <a:r>
              <a:rPr lang="en-US" dirty="0" smtClean="0"/>
              <a:t>on the 	legislation and the process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-How we will take action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08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371600" y="3913281"/>
            <a:ext cx="5867400" cy="990839"/>
          </a:xfrm>
        </p:spPr>
        <p:txBody>
          <a:bodyPr/>
          <a:lstStyle/>
          <a:p>
            <a:r>
              <a:rPr lang="en-US" dirty="0" smtClean="0"/>
              <a:t>Bill McKibben 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4904121"/>
            <a:ext cx="5867400" cy="864638"/>
          </a:xfrm>
        </p:spPr>
        <p:txBody>
          <a:bodyPr>
            <a:noAutofit/>
          </a:bodyPr>
          <a:lstStyle/>
          <a:p>
            <a:pPr algn="l"/>
            <a:r>
              <a:rPr lang="en-US" sz="2000" dirty="0" smtClean="0"/>
              <a:t>Author, Educator, Environmentalist</a:t>
            </a:r>
          </a:p>
          <a:p>
            <a:pPr algn="l"/>
            <a:r>
              <a:rPr lang="en-US" sz="2000" dirty="0" smtClean="0"/>
              <a:t>Founder, </a:t>
            </a:r>
            <a:r>
              <a:rPr lang="en-US" sz="2000" i="1" dirty="0" smtClean="0"/>
              <a:t>350.org</a:t>
            </a:r>
          </a:p>
          <a:p>
            <a:pPr algn="l"/>
            <a:r>
              <a:rPr lang="en-US" sz="2000" i="1" dirty="0" smtClean="0"/>
              <a:t>billmckibben.com  </a:t>
            </a:r>
          </a:p>
          <a:p>
            <a:endParaRPr lang="en-US" sz="2000" dirty="0"/>
          </a:p>
        </p:txBody>
      </p:sp>
      <p:pic>
        <p:nvPicPr>
          <p:cNvPr id="7" name="Picture Placeholder 6" descr="8472002276_12ce7f9915_n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34" b="24234"/>
          <a:stretch>
            <a:fillRect/>
          </a:stretch>
        </p:blipFill>
        <p:spPr>
          <a:xfrm>
            <a:off x="3510548" y="477200"/>
            <a:ext cx="5144091" cy="1764579"/>
          </a:xfrm>
        </p:spPr>
      </p:pic>
      <p:pic>
        <p:nvPicPr>
          <p:cNvPr id="8" name="Picture 7" descr="bill-mckibben-large-300x28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11" y="69872"/>
            <a:ext cx="2932889" cy="279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73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371600" y="3913281"/>
            <a:ext cx="5867400" cy="950309"/>
          </a:xfrm>
        </p:spPr>
        <p:txBody>
          <a:bodyPr/>
          <a:lstStyle/>
          <a:p>
            <a:r>
              <a:rPr lang="en-US" dirty="0" smtClean="0"/>
              <a:t>Kevin de León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California Senate President Pro Tem </a:t>
            </a:r>
            <a:endParaRPr lang="en-US" sz="2800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/>
          <a:srcRect l="-58268" t="-17763" r="-57491" b="17763"/>
          <a:stretch/>
        </p:blipFill>
        <p:spPr>
          <a:xfrm>
            <a:off x="-1864605" y="-729538"/>
            <a:ext cx="6904446" cy="4107032"/>
          </a:xfr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9791" y="418747"/>
            <a:ext cx="4863714" cy="243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75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920065"/>
          </a:xfrm>
        </p:spPr>
        <p:txBody>
          <a:bodyPr/>
          <a:lstStyle/>
          <a:p>
            <a:pPr algn="ctr"/>
            <a:r>
              <a:rPr lang="en-US" dirty="0" smtClean="0"/>
              <a:t> Key Legislation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79463" y="1783315"/>
            <a:ext cx="7583488" cy="4471801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50000"/>
              </a:lnSpc>
              <a:buNone/>
            </a:pPr>
            <a:endParaRPr lang="en-US" sz="2800" b="1" dirty="0" smtClean="0"/>
          </a:p>
          <a:p>
            <a:pPr marL="0" indent="0">
              <a:lnSpc>
                <a:spcPct val="50000"/>
              </a:lnSpc>
              <a:buNone/>
            </a:pPr>
            <a:r>
              <a:rPr lang="en-US" sz="2800" b="1" dirty="0" smtClean="0"/>
              <a:t>-SB 185    Senator Kevin de León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en-US" i="1" dirty="0"/>
              <a:t>Public retirement systems: public divestiture of thermal coal </a:t>
            </a:r>
            <a:endParaRPr lang="en-US" i="1" dirty="0" smtClean="0"/>
          </a:p>
          <a:p>
            <a:pPr marL="0" indent="0">
              <a:lnSpc>
                <a:spcPct val="50000"/>
              </a:lnSpc>
              <a:buNone/>
            </a:pPr>
            <a:r>
              <a:rPr lang="en-US" i="1" dirty="0" smtClean="0"/>
              <a:t>companies</a:t>
            </a:r>
            <a:r>
              <a:rPr lang="en-US" i="1" dirty="0"/>
              <a:t> (Status: Assembly- Appropriations) </a:t>
            </a:r>
          </a:p>
          <a:p>
            <a:pPr marL="0" indent="0">
              <a:lnSpc>
                <a:spcPct val="50000"/>
              </a:lnSpc>
              <a:buNone/>
            </a:pPr>
            <a:endParaRPr lang="en-US" b="1" dirty="0" smtClean="0"/>
          </a:p>
          <a:p>
            <a:pPr marL="0" indent="0">
              <a:lnSpc>
                <a:spcPct val="50000"/>
              </a:lnSpc>
              <a:buNone/>
            </a:pPr>
            <a:r>
              <a:rPr lang="en-US" sz="2800" b="1" dirty="0" smtClean="0"/>
              <a:t>-SB 32      Senator Fran Pavley 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en-US" i="1" dirty="0" smtClean="0"/>
              <a:t>-California Global Warming Solutions Act of 2006: Emissions 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en-US" i="1" dirty="0" smtClean="0"/>
              <a:t>Limit    (Status: Assembly- Appropriations) </a:t>
            </a:r>
          </a:p>
          <a:p>
            <a:pPr marL="0" indent="0">
              <a:lnSpc>
                <a:spcPct val="50000"/>
              </a:lnSpc>
              <a:buNone/>
            </a:pPr>
            <a:endParaRPr lang="en-US" dirty="0" smtClean="0"/>
          </a:p>
          <a:p>
            <a:pPr marL="0" indent="0">
              <a:lnSpc>
                <a:spcPct val="50000"/>
              </a:lnSpc>
              <a:buNone/>
            </a:pPr>
            <a:r>
              <a:rPr lang="en-US" dirty="0" smtClean="0"/>
              <a:t>-</a:t>
            </a:r>
            <a:r>
              <a:rPr lang="en-US" sz="2800" b="1" dirty="0" smtClean="0"/>
              <a:t>SB 350    Senators Kevin de León &amp; Mark Leno 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en-US" i="1" dirty="0" smtClean="0"/>
              <a:t>-Clean Energy and Pollution Reduction Act 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en-US" i="1" dirty="0" smtClean="0"/>
              <a:t> </a:t>
            </a:r>
            <a:r>
              <a:rPr lang="en-US" i="1" dirty="0"/>
              <a:t>(Status: Assembly- Appropriations) </a:t>
            </a:r>
          </a:p>
          <a:p>
            <a:pPr marL="0" indent="0">
              <a:lnSpc>
                <a:spcPct val="50000"/>
              </a:lnSpc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28682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947085"/>
          </a:xfrm>
        </p:spPr>
        <p:txBody>
          <a:bodyPr/>
          <a:lstStyle/>
          <a:p>
            <a:pPr algn="ctr"/>
            <a:r>
              <a:rPr lang="en-US" dirty="0" smtClean="0"/>
              <a:t>Full Climate Bill Package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SB 185 (De León) Investing with Values and Responsibility</a:t>
            </a:r>
          </a:p>
          <a:p>
            <a:r>
              <a:rPr lang="en-US" dirty="0" smtClean="0"/>
              <a:t>SB </a:t>
            </a:r>
            <a:r>
              <a:rPr lang="en-US" dirty="0"/>
              <a:t>32 (</a:t>
            </a:r>
            <a:r>
              <a:rPr lang="en-US" dirty="0" smtClean="0"/>
              <a:t>Pavley)  </a:t>
            </a:r>
            <a:r>
              <a:rPr lang="en-US" dirty="0"/>
              <a:t>CA Global Warming Solutions Act of 2006: emissions limit</a:t>
            </a:r>
          </a:p>
          <a:p>
            <a:r>
              <a:rPr lang="en-US" dirty="0"/>
              <a:t>SB 350 (De León &amp; Leno) Golden State Standards</a:t>
            </a:r>
          </a:p>
          <a:p>
            <a:r>
              <a:rPr lang="en-US" dirty="0"/>
              <a:t>SB 9 (Beall) Transit and Intercity Rail Capital Program</a:t>
            </a:r>
          </a:p>
          <a:p>
            <a:r>
              <a:rPr lang="en-US" dirty="0"/>
              <a:t>SB 64 (Liu)  California Transportation Plan</a:t>
            </a:r>
          </a:p>
          <a:p>
            <a:r>
              <a:rPr lang="en-US" dirty="0"/>
              <a:t>SB 189 (Hueso) Maximizing Jobs and Economic Growth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25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ixel">
  <a:themeElements>
    <a:clrScheme name="Pixel">
      <a:dk1>
        <a:srgbClr val="103154"/>
      </a:dk1>
      <a:lt1>
        <a:srgbClr val="FFFFFF"/>
      </a:lt1>
      <a:dk2>
        <a:srgbClr val="00BFC3"/>
      </a:dk2>
      <a:lt2>
        <a:srgbClr val="0096FF"/>
      </a:lt2>
      <a:accent1>
        <a:srgbClr val="FF7F01"/>
      </a:accent1>
      <a:accent2>
        <a:srgbClr val="F1B015"/>
      </a:accent2>
      <a:accent3>
        <a:srgbClr val="FBEC85"/>
      </a:accent3>
      <a:accent4>
        <a:srgbClr val="D2C2F1"/>
      </a:accent4>
      <a:accent5>
        <a:srgbClr val="DA5AF4"/>
      </a:accent5>
      <a:accent6>
        <a:srgbClr val="9D09D1"/>
      </a:accent6>
      <a:hlink>
        <a:srgbClr val="1286C9"/>
      </a:hlink>
      <a:folHlink>
        <a:srgbClr val="A8C2E7"/>
      </a:folHlink>
    </a:clrScheme>
    <a:fontScheme name="Pixel">
      <a:majorFont>
        <a:latin typeface="Corbel"/>
        <a:ea typeface=""/>
        <a:cs typeface=""/>
        <a:font script="Jpan" typeface="メイリオ"/>
      </a:majorFont>
      <a:minorFont>
        <a:latin typeface="Corbel"/>
        <a:ea typeface=""/>
        <a:cs typeface=""/>
        <a:font script="Jpan" typeface="メイリオ"/>
      </a:minorFont>
    </a:fontScheme>
    <a:fmtScheme name="Pixel">
      <a:fillStyleLst>
        <a:solidFill>
          <a:schemeClr val="phClr"/>
        </a:solidFill>
        <a:solidFill>
          <a:schemeClr val="phClr">
            <a:satMod val="150000"/>
          </a:schemeClr>
        </a:solidFill>
        <a:solidFill>
          <a:schemeClr val="phClr">
            <a:shade val="80000"/>
            <a:lumMod val="9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63500" dir="2700000" sx="102000" sy="102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glow" dir="tl"/>
          </a:scene3d>
          <a:sp3d>
            <a:bevelT w="0" h="0"/>
          </a:sp3d>
        </a:effectStyle>
        <a:effectStyle>
          <a:effectLst>
            <a:outerShdw blurRad="63500" dist="38100" dir="3600000" sx="103000" sy="103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5400000"/>
            </a:lightRig>
          </a:scene3d>
          <a:sp3d prstMaterial="softmetal">
            <a:bevelT w="635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5000"/>
                <a:satMod val="350000"/>
              </a:schemeClr>
            </a:gs>
            <a:gs pos="100000">
              <a:schemeClr val="phClr">
                <a:shade val="20000"/>
                <a:satMod val="15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000"/>
                <a:satMod val="400000"/>
              </a:schemeClr>
              <a:schemeClr val="phClr">
                <a:tint val="50000"/>
                <a:satMod val="4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Pixel.thmx</Template>
  <TotalTime>325</TotalTime>
  <Words>429</Words>
  <Application>Microsoft Office PowerPoint</Application>
  <PresentationFormat>On-screen Show (4:3)</PresentationFormat>
  <Paragraphs>99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Corbel</vt:lpstr>
      <vt:lpstr>Courier New</vt:lpstr>
      <vt:lpstr>Wingdings 2</vt:lpstr>
      <vt:lpstr>Pixel</vt:lpstr>
      <vt:lpstr>Welcome   California Clean Climate Coalition Kick-off  </vt:lpstr>
      <vt:lpstr>   California Clean Climate Coalition </vt:lpstr>
      <vt:lpstr>Andrea Miller </vt:lpstr>
      <vt:lpstr>  Technical Stuff </vt:lpstr>
      <vt:lpstr>California Clean Climate Coalition </vt:lpstr>
      <vt:lpstr>Bill McKibben </vt:lpstr>
      <vt:lpstr>Kevin de León</vt:lpstr>
      <vt:lpstr> Key Legislation </vt:lpstr>
      <vt:lpstr>Full Climate Bill Package </vt:lpstr>
      <vt:lpstr>Full Climate Bill Package </vt:lpstr>
      <vt:lpstr>Timeline </vt:lpstr>
      <vt:lpstr>Committee on Appropriations </vt:lpstr>
      <vt:lpstr>Next Steps </vt:lpstr>
      <vt:lpstr>PowerPoint Presentation</vt:lpstr>
      <vt:lpstr>PowerPoint Presentation</vt:lpstr>
    </vt:vector>
  </TitlesOfParts>
  <Company>The Cheesecake Factory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  California Clean Climate Coalition Kick-off</dc:title>
  <dc:creator>Office 2004 Test Drive User</dc:creator>
  <cp:lastModifiedBy>Andrea Miller</cp:lastModifiedBy>
  <cp:revision>24</cp:revision>
  <dcterms:created xsi:type="dcterms:W3CDTF">2015-08-16T17:40:53Z</dcterms:created>
  <dcterms:modified xsi:type="dcterms:W3CDTF">2015-08-17T02:01:02Z</dcterms:modified>
</cp:coreProperties>
</file>